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53"/>
  </p:notesMasterIdLst>
  <p:handoutMasterIdLst>
    <p:handoutMasterId r:id="rId54"/>
  </p:handoutMasterIdLst>
  <p:sldIdLst>
    <p:sldId id="256" r:id="rId2"/>
    <p:sldId id="257" r:id="rId3"/>
    <p:sldId id="310" r:id="rId4"/>
    <p:sldId id="311" r:id="rId5"/>
    <p:sldId id="259" r:id="rId6"/>
    <p:sldId id="258" r:id="rId7"/>
    <p:sldId id="260" r:id="rId8"/>
    <p:sldId id="277" r:id="rId9"/>
    <p:sldId id="276" r:id="rId10"/>
    <p:sldId id="317" r:id="rId11"/>
    <p:sldId id="289" r:id="rId12"/>
    <p:sldId id="288" r:id="rId13"/>
    <p:sldId id="316" r:id="rId14"/>
    <p:sldId id="312" r:id="rId15"/>
    <p:sldId id="279" r:id="rId16"/>
    <p:sldId id="280" r:id="rId17"/>
    <p:sldId id="282" r:id="rId18"/>
    <p:sldId id="283" r:id="rId19"/>
    <p:sldId id="284" r:id="rId20"/>
    <p:sldId id="286" r:id="rId21"/>
    <p:sldId id="285" r:id="rId22"/>
    <p:sldId id="263" r:id="rId23"/>
    <p:sldId id="265" r:id="rId24"/>
    <p:sldId id="266" r:id="rId25"/>
    <p:sldId id="267" r:id="rId26"/>
    <p:sldId id="268" r:id="rId27"/>
    <p:sldId id="271" r:id="rId28"/>
    <p:sldId id="270" r:id="rId29"/>
    <p:sldId id="272" r:id="rId30"/>
    <p:sldId id="273" r:id="rId31"/>
    <p:sldId id="269" r:id="rId32"/>
    <p:sldId id="291" r:id="rId33"/>
    <p:sldId id="293" r:id="rId34"/>
    <p:sldId id="292" r:id="rId35"/>
    <p:sldId id="294" r:id="rId36"/>
    <p:sldId id="281" r:id="rId37"/>
    <p:sldId id="305" r:id="rId38"/>
    <p:sldId id="306" r:id="rId39"/>
    <p:sldId id="295" r:id="rId40"/>
    <p:sldId id="299" r:id="rId41"/>
    <p:sldId id="298" r:id="rId42"/>
    <p:sldId id="296" r:id="rId43"/>
    <p:sldId id="304" r:id="rId44"/>
    <p:sldId id="300" r:id="rId45"/>
    <p:sldId id="301" r:id="rId46"/>
    <p:sldId id="302" r:id="rId47"/>
    <p:sldId id="303" r:id="rId48"/>
    <p:sldId id="307" r:id="rId49"/>
    <p:sldId id="309" r:id="rId50"/>
    <p:sldId id="308" r:id="rId51"/>
    <p:sldId id="315" r:id="rId52"/>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258954"/>
    <a:srgbClr val="646464"/>
    <a:srgbClr val="FF4000"/>
    <a:srgbClr val="949599"/>
    <a:srgbClr val="D74720"/>
    <a:srgbClr val="1FD25C"/>
    <a:srgbClr val="EE3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3" autoAdjust="0"/>
  </p:normalViewPr>
  <p:slideViewPr>
    <p:cSldViewPr>
      <p:cViewPr varScale="1">
        <p:scale>
          <a:sx n="66" d="100"/>
          <a:sy n="66" d="100"/>
        </p:scale>
        <p:origin x="-14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Unicode MS" charset="0"/>
                <a:ea typeface="ＭＳ Ｐゴシック" charset="0"/>
                <a:cs typeface="ＭＳ Ｐゴシック" charset="0"/>
              </a:defRPr>
            </a:lvl1pPr>
          </a:lstStyle>
          <a:p>
            <a:pPr>
              <a:defRPr/>
            </a:pPr>
            <a:endParaRPr lang="de-DE"/>
          </a:p>
        </p:txBody>
      </p:sp>
      <p:sp>
        <p:nvSpPr>
          <p:cNvPr id="5427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Unicode MS" charset="0"/>
                <a:ea typeface="ＭＳ Ｐゴシック" charset="0"/>
                <a:cs typeface="ＭＳ Ｐゴシック" charset="0"/>
              </a:defRPr>
            </a:lvl1pPr>
          </a:lstStyle>
          <a:p>
            <a:pPr>
              <a:defRPr/>
            </a:pPr>
            <a:endParaRPr lang="de-DE"/>
          </a:p>
        </p:txBody>
      </p:sp>
      <p:sp>
        <p:nvSpPr>
          <p:cNvPr id="5427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Unicode MS" charset="0"/>
                <a:ea typeface="ＭＳ Ｐゴシック" charset="0"/>
                <a:cs typeface="ＭＳ Ｐゴシック" charset="0"/>
              </a:defRPr>
            </a:lvl1pPr>
          </a:lstStyle>
          <a:p>
            <a:pPr>
              <a:defRPr/>
            </a:pPr>
            <a:endParaRPr lang="de-DE"/>
          </a:p>
        </p:txBody>
      </p:sp>
      <p:sp>
        <p:nvSpPr>
          <p:cNvPr id="5427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Unicode MS" pitchFamily="34" charset="-128"/>
              </a:defRPr>
            </a:lvl1pPr>
          </a:lstStyle>
          <a:p>
            <a:fld id="{BC46C084-0B66-41E8-940A-AF140737C80F}" type="slidenum">
              <a:rPr lang="de-DE"/>
              <a:pPr/>
              <a:t>‹Nr.›</a:t>
            </a:fld>
            <a:endParaRPr lang="de-DE"/>
          </a:p>
        </p:txBody>
      </p:sp>
    </p:spTree>
    <p:extLst>
      <p:ext uri="{BB962C8B-B14F-4D97-AF65-F5344CB8AC3E}">
        <p14:creationId xmlns:p14="http://schemas.microsoft.com/office/powerpoint/2010/main" val="362243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Unicode MS" charset="0"/>
                <a:ea typeface="ＭＳ Ｐゴシック" charset="0"/>
                <a:cs typeface="ＭＳ Ｐゴシック" charset="0"/>
              </a:defRPr>
            </a:lvl1pPr>
          </a:lstStyle>
          <a:p>
            <a:pPr>
              <a:defRPr/>
            </a:pPr>
            <a:endParaRPr lang="de-DE"/>
          </a:p>
        </p:txBody>
      </p:sp>
      <p:sp>
        <p:nvSpPr>
          <p:cNvPr id="7171" name="Rectangle 3"/>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Unicode MS" charset="0"/>
                <a:ea typeface="ＭＳ Ｐゴシック" charset="0"/>
                <a:cs typeface="ＭＳ Ｐゴシック" charset="0"/>
              </a:defRPr>
            </a:lvl1pPr>
          </a:lstStyle>
          <a:p>
            <a:pPr>
              <a:defRPr/>
            </a:pPr>
            <a:endParaRPr lang="de-DE"/>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174" name="Rectangle 6"/>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Unicode MS" charset="0"/>
                <a:ea typeface="ＭＳ Ｐゴシック" charset="0"/>
                <a:cs typeface="ＭＳ Ｐゴシック" charset="0"/>
              </a:defRPr>
            </a:lvl1pPr>
          </a:lstStyle>
          <a:p>
            <a:pPr>
              <a:defRPr/>
            </a:pPr>
            <a:endParaRPr lang="de-DE"/>
          </a:p>
        </p:txBody>
      </p:sp>
      <p:sp>
        <p:nvSpPr>
          <p:cNvPr id="7175" name="Rectangle 7"/>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Unicode MS" pitchFamily="34" charset="-128"/>
              </a:defRPr>
            </a:lvl1pPr>
          </a:lstStyle>
          <a:p>
            <a:fld id="{D9BC266F-A0BE-41F4-A9F4-0891B3CBC041}" type="slidenum">
              <a:rPr lang="de-DE"/>
              <a:pPr/>
              <a:t>‹Nr.›</a:t>
            </a:fld>
            <a:endParaRPr lang="de-DE"/>
          </a:p>
        </p:txBody>
      </p:sp>
    </p:spTree>
    <p:extLst>
      <p:ext uri="{BB962C8B-B14F-4D97-AF65-F5344CB8AC3E}">
        <p14:creationId xmlns:p14="http://schemas.microsoft.com/office/powerpoint/2010/main" val="3486259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Unicode M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Unicode M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Unicode M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Unicode M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Domain Name</a:t>
            </a:r>
            <a:r>
              <a:rPr lang="de-DE" baseline="0" dirty="0" smtClean="0"/>
              <a:t> System – Die Namensauflösung des Internet</a:t>
            </a:r>
          </a:p>
          <a:p>
            <a:endParaRPr lang="de-DE" baseline="0" dirty="0" smtClean="0"/>
          </a:p>
          <a:p>
            <a:r>
              <a:rPr lang="de-DE" dirty="0" smtClean="0"/>
              <a:t>Das Internet, wie wir es heute kennen,</a:t>
            </a:r>
            <a:r>
              <a:rPr lang="de-DE" baseline="0" dirty="0" smtClean="0"/>
              <a:t> umfasst weltweit viele Millionen Computer. Da ist es unabdingbar, dass es ein System gibt, welches hier Ordnung hält: Das Domain Name System, kurz DNS, ist quasi das Telefonbuch des Internet. Es übersetzt die menschenlesbaren Namen wie www.hackerspace-bremen.de in maschinenverständliche IP-Adressen wie 195.90.6.110  und ist somit integraler Bestandteil des größten Rechnerverbunds.</a:t>
            </a:r>
          </a:p>
          <a:p>
            <a:endParaRPr lang="de-DE" baseline="0" dirty="0" smtClean="0"/>
          </a:p>
          <a:p>
            <a:r>
              <a:rPr lang="de-DE" baseline="0" dirty="0" smtClean="0"/>
              <a:t>In diesem Vortrag sollen die Grundlagen des Domain Name Systems erklärt und die darin </a:t>
            </a:r>
            <a:r>
              <a:rPr lang="de-DE" baseline="0" dirty="0" err="1" smtClean="0"/>
              <a:t>hinterlegbaren</a:t>
            </a:r>
            <a:r>
              <a:rPr lang="de-DE" baseline="0" dirty="0" smtClean="0"/>
              <a:t> Informationen vorgestellt werden. Wie findet der Webbrowser die richtige IP-Adresse zur URL? Wie sicher ist DNS überhaupt, wer hat die Kontrolle darüber? Kann es jemand einfach abschalten und somit das Internet lahm legen? Kann es missbraucht werden?</a:t>
            </a:r>
          </a:p>
          <a:p>
            <a:endParaRPr lang="de-DE" baseline="0" dirty="0" smtClean="0"/>
          </a:p>
          <a:p>
            <a:r>
              <a:rPr lang="de-DE" baseline="0" dirty="0" smtClean="0"/>
              <a:t>Die Agenda im Detail:</a:t>
            </a:r>
          </a:p>
          <a:p>
            <a:endParaRPr lang="de-DE" dirty="0"/>
          </a:p>
        </p:txBody>
      </p:sp>
      <p:sp>
        <p:nvSpPr>
          <p:cNvPr id="4" name="Foliennummernplatzhalter 3"/>
          <p:cNvSpPr>
            <a:spLocks noGrp="1"/>
          </p:cNvSpPr>
          <p:nvPr>
            <p:ph type="sldNum" sz="quarter" idx="10"/>
          </p:nvPr>
        </p:nvSpPr>
        <p:spPr/>
        <p:txBody>
          <a:bodyPr/>
          <a:lstStyle/>
          <a:p>
            <a:fld id="{D9BC266F-A0BE-41F4-A9F4-0891B3CBC041}" type="slidenum">
              <a:rPr lang="de-DE" smtClean="0"/>
              <a:pPr/>
              <a:t>1</a:t>
            </a:fld>
            <a:endParaRPr lang="de-DE"/>
          </a:p>
        </p:txBody>
      </p:sp>
    </p:spTree>
    <p:extLst>
      <p:ext uri="{BB962C8B-B14F-4D97-AF65-F5344CB8AC3E}">
        <p14:creationId xmlns:p14="http://schemas.microsoft.com/office/powerpoint/2010/main" val="372638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Auch die DDR</a:t>
            </a:r>
            <a:r>
              <a:rPr lang="de-DE" baseline="0" dirty="0" smtClean="0"/>
              <a:t> hatte eine TLD: .</a:t>
            </a:r>
            <a:r>
              <a:rPr lang="de-DE" baseline="0" dirty="0" err="1" smtClean="0"/>
              <a:t>dd</a:t>
            </a:r>
            <a:endParaRPr lang="de-DE" baseline="0" dirty="0" smtClean="0"/>
          </a:p>
          <a:p>
            <a:r>
              <a:rPr lang="de-DE" sz="1200" b="0" i="0" kern="1200" dirty="0" smtClean="0">
                <a:solidFill>
                  <a:schemeClr val="tx1"/>
                </a:solidFill>
                <a:effectLst/>
                <a:latin typeface="Arial Unicode MS" charset="0"/>
                <a:ea typeface="ＭＳ Ｐゴシック" charset="0"/>
                <a:cs typeface="ＭＳ Ｐゴシック" charset="0"/>
              </a:rPr>
              <a:t>nur intern in den Netzen der Universitäten Jena und Dresden verwendet – von außen war die DDR zu keinem Zeitpunkt über eine .</a:t>
            </a:r>
            <a:r>
              <a:rPr lang="de-DE" sz="1200" b="0" i="0" kern="1200" dirty="0" err="1" smtClean="0">
                <a:solidFill>
                  <a:schemeClr val="tx1"/>
                </a:solidFill>
                <a:effectLst/>
                <a:latin typeface="Arial Unicode MS" charset="0"/>
                <a:ea typeface="ＭＳ Ｐゴシック" charset="0"/>
                <a:cs typeface="ＭＳ Ｐゴシック" charset="0"/>
              </a:rPr>
              <a:t>dd</a:t>
            </a:r>
            <a:r>
              <a:rPr lang="de-DE" sz="1200" b="0" i="0" kern="1200" dirty="0" smtClean="0">
                <a:solidFill>
                  <a:schemeClr val="tx1"/>
                </a:solidFill>
                <a:effectLst/>
                <a:latin typeface="Arial Unicode MS" charset="0"/>
                <a:ea typeface="ＭＳ Ｐゴシック" charset="0"/>
                <a:cs typeface="ＭＳ Ｐゴシック" charset="0"/>
              </a:rPr>
              <a:t>-Adresse erreichbar</a:t>
            </a:r>
            <a:endParaRPr lang="de-DE" dirty="0"/>
          </a:p>
        </p:txBody>
      </p:sp>
      <p:sp>
        <p:nvSpPr>
          <p:cNvPr id="4" name="Foliennummernplatzhalter 3"/>
          <p:cNvSpPr>
            <a:spLocks noGrp="1"/>
          </p:cNvSpPr>
          <p:nvPr>
            <p:ph type="sldNum" sz="quarter" idx="10"/>
          </p:nvPr>
        </p:nvSpPr>
        <p:spPr/>
        <p:txBody>
          <a:bodyPr/>
          <a:lstStyle/>
          <a:p>
            <a:fld id="{D9BC266F-A0BE-41F4-A9F4-0891B3CBC041}" type="slidenum">
              <a:rPr lang="de-DE" smtClean="0"/>
              <a:pPr/>
              <a:t>15</a:t>
            </a:fld>
            <a:endParaRPr lang="de-DE"/>
          </a:p>
        </p:txBody>
      </p:sp>
    </p:spTree>
    <p:extLst>
      <p:ext uri="{BB962C8B-B14F-4D97-AF65-F5344CB8AC3E}">
        <p14:creationId xmlns:p14="http://schemas.microsoft.com/office/powerpoint/2010/main" val="252051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Auch die</a:t>
            </a:r>
            <a:r>
              <a:rPr lang="de-DE" baseline="0" dirty="0" smtClean="0"/>
              <a:t> </a:t>
            </a:r>
            <a:r>
              <a:rPr lang="de-DE" baseline="0" dirty="0" err="1" smtClean="0"/>
              <a:t>FRITZ!Box</a:t>
            </a:r>
            <a:r>
              <a:rPr lang="de-DE" baseline="0" dirty="0" smtClean="0"/>
              <a:t> des </a:t>
            </a:r>
            <a:r>
              <a:rPr lang="de-DE" baseline="0" dirty="0" err="1" smtClean="0"/>
              <a:t>Hackerspace</a:t>
            </a:r>
            <a:r>
              <a:rPr lang="de-DE" baseline="0" dirty="0" smtClean="0"/>
              <a:t> wurde bereits als DNS Proxy missbraucht. Die durch den DNS Traffic entstehende Last auf der DSL Leitung war derart hoch, dass eine normale Nutzung nicht mehr möglich war. Gefühlt waren wir offline, obwohl die Leitung vollständig ausgelastet war. Ursache war, dass die </a:t>
            </a:r>
            <a:r>
              <a:rPr lang="de-DE" baseline="0" dirty="0" err="1" smtClean="0"/>
              <a:t>FRITZ!Box</a:t>
            </a:r>
            <a:r>
              <a:rPr lang="de-DE" baseline="0" dirty="0" smtClean="0"/>
              <a:t> im IP-Client-Modus mit öffentlicher IP-Adresse betrieben wurde. In diesem Fall schränkt die </a:t>
            </a:r>
            <a:r>
              <a:rPr lang="de-DE" baseline="0" dirty="0" err="1" smtClean="0"/>
              <a:t>FRITZ!Box</a:t>
            </a:r>
            <a:r>
              <a:rPr lang="de-DE" baseline="0" dirty="0" smtClean="0"/>
              <a:t> die zugelassenen IP-Adressen des DNS-</a:t>
            </a:r>
            <a:r>
              <a:rPr lang="de-DE" baseline="0" dirty="0" err="1" smtClean="0"/>
              <a:t>Proxies</a:t>
            </a:r>
            <a:r>
              <a:rPr lang="de-DE" baseline="0" dirty="0" smtClean="0"/>
              <a:t> nicht ein und hat somit Anfragen aus aller Welt beantwortet.</a:t>
            </a:r>
          </a:p>
          <a:p>
            <a:endParaRPr lang="de-DE" baseline="0" dirty="0" smtClean="0"/>
          </a:p>
          <a:p>
            <a:r>
              <a:rPr lang="de-DE" baseline="0" dirty="0" smtClean="0"/>
              <a:t>Auch privat / zu Hause hat es mich mit gleichem Szenario fast gleichzeitig erwischt – nur mit dem Unterschied, dass es sich um einen VDSL50 Anschluss handelte…</a:t>
            </a:r>
            <a:endParaRPr lang="de-DE" dirty="0"/>
          </a:p>
        </p:txBody>
      </p:sp>
      <p:sp>
        <p:nvSpPr>
          <p:cNvPr id="4" name="Foliennummernplatzhalter 3"/>
          <p:cNvSpPr>
            <a:spLocks noGrp="1"/>
          </p:cNvSpPr>
          <p:nvPr>
            <p:ph type="sldNum" sz="quarter" idx="10"/>
          </p:nvPr>
        </p:nvSpPr>
        <p:spPr/>
        <p:txBody>
          <a:bodyPr/>
          <a:lstStyle/>
          <a:p>
            <a:fld id="{D9BC266F-A0BE-41F4-A9F4-0891B3CBC041}" type="slidenum">
              <a:rPr lang="de-DE" smtClean="0"/>
              <a:pPr/>
              <a:t>42</a:t>
            </a:fld>
            <a:endParaRPr lang="de-DE"/>
          </a:p>
        </p:txBody>
      </p:sp>
    </p:spTree>
    <p:extLst>
      <p:ext uri="{BB962C8B-B14F-4D97-AF65-F5344CB8AC3E}">
        <p14:creationId xmlns:p14="http://schemas.microsoft.com/office/powerpoint/2010/main" val="226001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BC266F-A0BE-41F4-A9F4-0891B3CBC041}" type="slidenum">
              <a:rPr lang="de-DE" smtClean="0"/>
              <a:pPr/>
              <a:t>45</a:t>
            </a:fld>
            <a:endParaRPr lang="de-DE"/>
          </a:p>
        </p:txBody>
      </p:sp>
    </p:spTree>
    <p:extLst>
      <p:ext uri="{BB962C8B-B14F-4D97-AF65-F5344CB8AC3E}">
        <p14:creationId xmlns:p14="http://schemas.microsoft.com/office/powerpoint/2010/main" val="2660591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Rectangle 48"/>
          <p:cNvSpPr>
            <a:spLocks noChangeArrowheads="1"/>
          </p:cNvSpPr>
          <p:nvPr userDrawn="1"/>
        </p:nvSpPr>
        <p:spPr bwMode="auto">
          <a:xfrm>
            <a:off x="3175" y="6019800"/>
            <a:ext cx="9144000" cy="838200"/>
          </a:xfrm>
          <a:prstGeom prst="rect">
            <a:avLst/>
          </a:prstGeom>
          <a:solidFill>
            <a:srgbClr val="003A3D"/>
          </a:solidFill>
          <a:ln w="9525">
            <a:solidFill>
              <a:srgbClr val="003A3D"/>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a:defRPr/>
            </a:pPr>
            <a:endParaRPr lang="de-DE">
              <a:latin typeface="Arial" charset="0"/>
              <a:ea typeface="ＭＳ Ｐゴシック" charset="0"/>
              <a:cs typeface="ＭＳ Ｐゴシック" charset="0"/>
            </a:endParaRPr>
          </a:p>
        </p:txBody>
      </p:sp>
      <p:sp>
        <p:nvSpPr>
          <p:cNvPr id="6" name="Line 49"/>
          <p:cNvSpPr>
            <a:spLocks noChangeShapeType="1"/>
          </p:cNvSpPr>
          <p:nvPr userDrawn="1"/>
        </p:nvSpPr>
        <p:spPr bwMode="auto">
          <a:xfrm>
            <a:off x="0" y="6019800"/>
            <a:ext cx="9144000" cy="0"/>
          </a:xfrm>
          <a:prstGeom prst="line">
            <a:avLst/>
          </a:prstGeom>
          <a:noFill/>
          <a:ln w="50800">
            <a:solidFill>
              <a:srgbClr val="EE37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endParaRPr lang="de-DE"/>
          </a:p>
        </p:txBody>
      </p:sp>
      <p:sp>
        <p:nvSpPr>
          <p:cNvPr id="37893" name="Rectangle 2"/>
          <p:cNvSpPr>
            <a:spLocks noGrp="1" noChangeArrowheads="1"/>
          </p:cNvSpPr>
          <p:nvPr>
            <p:ph type="ctrTitle" hasCustomPrompt="1"/>
          </p:nvPr>
        </p:nvSpPr>
        <p:spPr>
          <a:xfrm>
            <a:off x="685800" y="908050"/>
            <a:ext cx="7772400" cy="1470025"/>
          </a:xfrm>
        </p:spPr>
        <p:txBody>
          <a:bodyPr/>
          <a:lstStyle>
            <a:lvl1pPr algn="ctr">
              <a:defRPr sz="3200" smtClean="0">
                <a:ea typeface="ＭＳ Ｐゴシック" pitchFamily="34" charset="-128"/>
              </a:defRPr>
            </a:lvl1pPr>
          </a:lstStyle>
          <a:p>
            <a:pPr lvl="0"/>
            <a:r>
              <a:rPr lang="de-DE" noProof="0" dirty="0" smtClean="0"/>
              <a:t>Titel durch Klicken bearbeiten</a:t>
            </a:r>
          </a:p>
        </p:txBody>
      </p:sp>
      <p:sp>
        <p:nvSpPr>
          <p:cNvPr id="37894" name="Rectangle 3"/>
          <p:cNvSpPr>
            <a:spLocks noGrp="1" noChangeArrowheads="1"/>
          </p:cNvSpPr>
          <p:nvPr>
            <p:ph type="subTitle" idx="1" hasCustomPrompt="1"/>
          </p:nvPr>
        </p:nvSpPr>
        <p:spPr>
          <a:xfrm>
            <a:off x="1371600" y="2552700"/>
            <a:ext cx="6400800" cy="1524000"/>
          </a:xfrm>
        </p:spPr>
        <p:txBody>
          <a:bodyPr/>
          <a:lstStyle>
            <a:lvl1pPr marL="14288" indent="0" algn="ctr">
              <a:buFont typeface="Times" charset="0"/>
              <a:buNone/>
              <a:defRPr b="1" baseline="0" smtClean="0">
                <a:solidFill>
                  <a:srgbClr val="258954"/>
                </a:solidFill>
                <a:latin typeface="Courier New" pitchFamily="49" charset="0"/>
                <a:ea typeface="ＭＳ Ｐゴシック" pitchFamily="34" charset="-128"/>
              </a:defRPr>
            </a:lvl1pPr>
          </a:lstStyle>
          <a:p>
            <a:pPr lvl="0"/>
            <a:r>
              <a:rPr lang="de-DE" noProof="0" dirty="0" smtClean="0"/>
              <a:t>Untertitel durch Klicken bearbeiten</a:t>
            </a:r>
          </a:p>
        </p:txBody>
      </p:sp>
      <p:sp>
        <p:nvSpPr>
          <p:cNvPr id="4" name="Rectangle 48"/>
          <p:cNvSpPr>
            <a:spLocks noChangeArrowheads="1"/>
          </p:cNvSpPr>
          <p:nvPr userDrawn="1"/>
        </p:nvSpPr>
        <p:spPr bwMode="auto">
          <a:xfrm>
            <a:off x="0" y="0"/>
            <a:ext cx="9144000" cy="153988"/>
          </a:xfrm>
          <a:prstGeom prst="rect">
            <a:avLst/>
          </a:prstGeom>
          <a:solidFill>
            <a:srgbClr val="003A3D"/>
          </a:solidFill>
          <a:ln w="9525">
            <a:solidFill>
              <a:srgbClr val="003A3D"/>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a:defRPr/>
            </a:pPr>
            <a:endParaRPr lang="de-DE">
              <a:latin typeface="Arial" charset="0"/>
              <a:ea typeface="ＭＳ Ｐゴシック" charset="0"/>
              <a:cs typeface="ＭＳ Ｐゴシック" charset="0"/>
            </a:endParaRPr>
          </a:p>
        </p:txBody>
      </p:sp>
      <p:sp>
        <p:nvSpPr>
          <p:cNvPr id="2" name="Line 49"/>
          <p:cNvSpPr>
            <a:spLocks noChangeShapeType="1"/>
          </p:cNvSpPr>
          <p:nvPr userDrawn="1"/>
        </p:nvSpPr>
        <p:spPr bwMode="auto">
          <a:xfrm>
            <a:off x="0" y="176213"/>
            <a:ext cx="9144000" cy="0"/>
          </a:xfrm>
          <a:prstGeom prst="line">
            <a:avLst/>
          </a:prstGeom>
          <a:noFill/>
          <a:ln w="50800">
            <a:solidFill>
              <a:srgbClr val="EE37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endParaRPr lang="de-DE"/>
          </a:p>
        </p:txBody>
      </p:sp>
      <p:pic>
        <p:nvPicPr>
          <p:cNvPr id="37898" name="Picture 10" descr="https://chili.hackerspace-bremen.de/attachments/download/95/HSpace_HB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1863" y="4005263"/>
            <a:ext cx="2884487" cy="2601912"/>
          </a:xfrm>
          <a:prstGeom prst="rect">
            <a:avLst/>
          </a:prstGeom>
          <a:noFill/>
          <a:extLst>
            <a:ext uri="{909E8E84-426E-40DD-AFC4-6F175D3DCCD1}">
              <a14:hiddenFill xmlns:a14="http://schemas.microsoft.com/office/drawing/2010/main">
                <a:solidFill>
                  <a:srgbClr val="FFFFFF"/>
                </a:solidFill>
              </a14:hiddenFill>
            </a:ext>
          </a:extLst>
        </p:spPr>
      </p:pic>
      <p:sp>
        <p:nvSpPr>
          <p:cNvPr id="37899" name="Text Box 11"/>
          <p:cNvSpPr txBox="1">
            <a:spLocks noChangeArrowheads="1"/>
          </p:cNvSpPr>
          <p:nvPr userDrawn="1"/>
        </p:nvSpPr>
        <p:spPr bwMode="auto">
          <a:xfrm>
            <a:off x="263525" y="6249988"/>
            <a:ext cx="291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800" b="1">
                <a:solidFill>
                  <a:srgbClr val="258954"/>
                </a:solidFill>
                <a:latin typeface="Courier New" pitchFamily="49" charset="0"/>
              </a:rPr>
              <a:t>make | hack | modify</a:t>
            </a:r>
          </a:p>
        </p:txBody>
      </p:sp>
      <p:sp>
        <p:nvSpPr>
          <p:cNvPr id="9" name="Textplatzhalter 8"/>
          <p:cNvSpPr>
            <a:spLocks noGrp="1"/>
          </p:cNvSpPr>
          <p:nvPr>
            <p:ph type="body" sz="quarter" idx="10" hasCustomPrompt="1"/>
          </p:nvPr>
        </p:nvSpPr>
        <p:spPr>
          <a:xfrm>
            <a:off x="263525" y="5539357"/>
            <a:ext cx="5565775" cy="340743"/>
          </a:xfrm>
        </p:spPr>
        <p:txBody>
          <a:bodyPr/>
          <a:lstStyle>
            <a:lvl1pPr marL="14288" indent="0" algn="ctr">
              <a:buNone/>
              <a:defRPr sz="1600" b="1" baseline="0">
                <a:solidFill>
                  <a:srgbClr val="258954"/>
                </a:solidFill>
                <a:latin typeface="+mj-lt"/>
              </a:defRPr>
            </a:lvl1pPr>
          </a:lstStyle>
          <a:p>
            <a:pPr lvl="0"/>
            <a:r>
              <a:rPr lang="de-DE" dirty="0" smtClean="0"/>
              <a:t>Name/Datum durch Klicken bearbeiten</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master">
    <p:spTree>
      <p:nvGrpSpPr>
        <p:cNvPr id="1" name=""/>
        <p:cNvGrpSpPr/>
        <p:nvPr/>
      </p:nvGrpSpPr>
      <p:grpSpPr>
        <a:xfrm>
          <a:off x="0" y="0"/>
          <a:ext cx="0" cy="0"/>
          <a:chOff x="0" y="0"/>
          <a:chExt cx="0" cy="0"/>
        </a:xfrm>
      </p:grpSpPr>
      <p:sp>
        <p:nvSpPr>
          <p:cNvPr id="4" name="Text Box 12"/>
          <p:cNvSpPr txBox="1">
            <a:spLocks noChangeArrowheads="1"/>
          </p:cNvSpPr>
          <p:nvPr userDrawn="1"/>
        </p:nvSpPr>
        <p:spPr bwMode="auto">
          <a:xfrm>
            <a:off x="683568" y="5715000"/>
            <a:ext cx="2667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C4FA418-414C-4BC6-BE53-0B59859A525C}" type="slidenum">
              <a:rPr lang="de-DE" sz="1000">
                <a:solidFill>
                  <a:srgbClr val="646464"/>
                </a:solidFill>
                <a:latin typeface="Arial Unicode MS" pitchFamily="34" charset="-128"/>
              </a:rPr>
              <a:pPr/>
              <a:t>‹Nr.›</a:t>
            </a:fld>
            <a:endParaRPr lang="de-DE" sz="1000" dirty="0">
              <a:solidFill>
                <a:srgbClr val="646464"/>
              </a:solidFill>
              <a:latin typeface="Arial Unicode MS" pitchFamily="34" charset="-128"/>
            </a:endParaRPr>
          </a:p>
        </p:txBody>
      </p:sp>
      <p:sp>
        <p:nvSpPr>
          <p:cNvPr id="5" name="Rectangle 48"/>
          <p:cNvSpPr>
            <a:spLocks noChangeArrowheads="1"/>
          </p:cNvSpPr>
          <p:nvPr userDrawn="1"/>
        </p:nvSpPr>
        <p:spPr bwMode="auto">
          <a:xfrm>
            <a:off x="3175" y="6019800"/>
            <a:ext cx="9144000" cy="838200"/>
          </a:xfrm>
          <a:prstGeom prst="rect">
            <a:avLst/>
          </a:prstGeom>
          <a:solidFill>
            <a:srgbClr val="003A3D"/>
          </a:solidFill>
          <a:ln w="9525">
            <a:solidFill>
              <a:srgbClr val="003A3D"/>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a:defRPr/>
            </a:pPr>
            <a:endParaRPr lang="de-DE">
              <a:latin typeface="Arial" charset="0"/>
              <a:ea typeface="ＭＳ Ｐゴシック" charset="0"/>
              <a:cs typeface="ＭＳ Ｐゴシック" charset="0"/>
            </a:endParaRPr>
          </a:p>
        </p:txBody>
      </p:sp>
      <p:sp>
        <p:nvSpPr>
          <p:cNvPr id="6" name="Line 49"/>
          <p:cNvSpPr>
            <a:spLocks noChangeShapeType="1"/>
          </p:cNvSpPr>
          <p:nvPr userDrawn="1"/>
        </p:nvSpPr>
        <p:spPr bwMode="auto">
          <a:xfrm>
            <a:off x="0" y="6019800"/>
            <a:ext cx="9144000" cy="0"/>
          </a:xfrm>
          <a:prstGeom prst="line">
            <a:avLst/>
          </a:prstGeom>
          <a:noFill/>
          <a:ln w="50800">
            <a:solidFill>
              <a:srgbClr val="EE37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endParaRPr lang="de-DE"/>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549" y="5758656"/>
            <a:ext cx="1038225" cy="935037"/>
          </a:xfrm>
          <a:prstGeom prst="rect">
            <a:avLst/>
          </a:prstGeom>
          <a:noFill/>
          <a:effectLst>
            <a:glow rad="63500">
              <a:schemeClr val="accent3">
                <a:satMod val="175000"/>
                <a:alpha val="10000"/>
              </a:schemeClr>
            </a:glow>
          </a:effectLst>
        </p:spPr>
      </p:pic>
      <p:sp>
        <p:nvSpPr>
          <p:cNvPr id="10" name="Rectangle 48"/>
          <p:cNvSpPr>
            <a:spLocks noChangeArrowheads="1"/>
          </p:cNvSpPr>
          <p:nvPr userDrawn="1"/>
        </p:nvSpPr>
        <p:spPr bwMode="auto">
          <a:xfrm>
            <a:off x="0" y="0"/>
            <a:ext cx="9144000" cy="153988"/>
          </a:xfrm>
          <a:prstGeom prst="rect">
            <a:avLst/>
          </a:prstGeom>
          <a:solidFill>
            <a:srgbClr val="003A3D"/>
          </a:solidFill>
          <a:ln w="9525">
            <a:solidFill>
              <a:srgbClr val="003A3D"/>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a:defRPr/>
            </a:pPr>
            <a:endParaRPr lang="de-DE">
              <a:latin typeface="Arial" charset="0"/>
              <a:ea typeface="ＭＳ Ｐゴシック" charset="0"/>
              <a:cs typeface="ＭＳ Ｐゴシック" charset="0"/>
            </a:endParaRPr>
          </a:p>
        </p:txBody>
      </p:sp>
      <p:sp>
        <p:nvSpPr>
          <p:cNvPr id="11" name="Line 49"/>
          <p:cNvSpPr>
            <a:spLocks noChangeShapeType="1"/>
          </p:cNvSpPr>
          <p:nvPr userDrawn="1"/>
        </p:nvSpPr>
        <p:spPr bwMode="auto">
          <a:xfrm>
            <a:off x="0" y="176213"/>
            <a:ext cx="9144000" cy="0"/>
          </a:xfrm>
          <a:prstGeom prst="line">
            <a:avLst/>
          </a:prstGeom>
          <a:noFill/>
          <a:ln w="50800">
            <a:solidFill>
              <a:srgbClr val="EE37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endParaRPr lang="de-DE"/>
          </a:p>
        </p:txBody>
      </p:sp>
      <p:sp>
        <p:nvSpPr>
          <p:cNvPr id="7" name="Rectangle 2"/>
          <p:cNvSpPr>
            <a:spLocks noGrp="1" noChangeArrowheads="1"/>
          </p:cNvSpPr>
          <p:nvPr>
            <p:ph type="title" hasCustomPrompt="1"/>
          </p:nvPr>
        </p:nvSpPr>
        <p:spPr bwMode="auto">
          <a:xfrm>
            <a:off x="720725" y="393700"/>
            <a:ext cx="7772400" cy="90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lvl1pPr>
              <a:defRPr cap="none" baseline="0"/>
            </a:lvl1pPr>
          </a:lstStyle>
          <a:p>
            <a:pPr lvl="0"/>
            <a:r>
              <a:rPr lang="de-DE" dirty="0" smtClean="0"/>
              <a:t>Überschrift bearbeiten</a:t>
            </a:r>
            <a:br>
              <a:rPr lang="de-DE" dirty="0" smtClean="0"/>
            </a:br>
            <a:r>
              <a:rPr lang="de-DE" dirty="0" smtClean="0"/>
              <a:t>	ggf. Untertitel</a:t>
            </a:r>
            <a:endParaRPr lang="de-DE" dirty="0"/>
          </a:p>
        </p:txBody>
      </p:sp>
      <p:sp>
        <p:nvSpPr>
          <p:cNvPr id="8" name="Rectangle 3"/>
          <p:cNvSpPr>
            <a:spLocks noGrp="1" noChangeArrowheads="1"/>
          </p:cNvSpPr>
          <p:nvPr>
            <p:ph idx="1"/>
          </p:nvPr>
        </p:nvSpPr>
        <p:spPr bwMode="auto">
          <a:xfrm>
            <a:off x="720725" y="1384300"/>
            <a:ext cx="7772400" cy="433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2827542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bwMode="auto">
          <a:xfrm>
            <a:off x="468313" y="431800"/>
            <a:ext cx="8280400" cy="90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
        <p:nvSpPr>
          <p:cNvPr id="9223" name="Rectangle 3"/>
          <p:cNvSpPr>
            <a:spLocks noGrp="1" noChangeArrowheads="1"/>
          </p:cNvSpPr>
          <p:nvPr>
            <p:ph type="body" idx="1"/>
          </p:nvPr>
        </p:nvSpPr>
        <p:spPr bwMode="auto">
          <a:xfrm>
            <a:off x="468313" y="1439863"/>
            <a:ext cx="8280400" cy="414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lt1" tx1="dk1" bg2="lt2" tx2="dk2" accent1="accent1" accent2="accent2" accent3="accent3" accent4="accent4" accent5="accent5" accent6="accent6" hlink="hlink" folHlink="folHlink"/>
  <p:sldLayoutIdLst>
    <p:sldLayoutId id="2147483670" r:id="rId1"/>
    <p:sldLayoutId id="2147483672" r:id="rId2"/>
  </p:sldLayoutIdLst>
  <p:txStyles>
    <p:titleStyle>
      <a:lvl1pPr algn="l" rtl="0" eaLnBrk="1" fontAlgn="base" hangingPunct="1">
        <a:spcBef>
          <a:spcPct val="0"/>
        </a:spcBef>
        <a:spcAft>
          <a:spcPct val="0"/>
        </a:spcAft>
        <a:defRPr sz="2800" b="1">
          <a:solidFill>
            <a:srgbClr val="258954"/>
          </a:solidFill>
          <a:latin typeface="+mj-lt"/>
          <a:ea typeface="+mj-ea"/>
          <a:cs typeface="+mj-cs"/>
        </a:defRPr>
      </a:lvl1pPr>
      <a:lvl2pPr algn="l" rtl="0" eaLnBrk="1" fontAlgn="base" hangingPunct="1">
        <a:spcBef>
          <a:spcPct val="0"/>
        </a:spcBef>
        <a:spcAft>
          <a:spcPct val="0"/>
        </a:spcAft>
        <a:defRPr sz="2800" b="1">
          <a:solidFill>
            <a:srgbClr val="258954"/>
          </a:solidFill>
          <a:latin typeface="Courier New" pitchFamily="49" charset="0"/>
          <a:ea typeface="ＭＳ Ｐゴシック" charset="0"/>
          <a:cs typeface="ＭＳ Ｐゴシック" charset="0"/>
        </a:defRPr>
      </a:lvl2pPr>
      <a:lvl3pPr algn="l" rtl="0" eaLnBrk="1" fontAlgn="base" hangingPunct="1">
        <a:spcBef>
          <a:spcPct val="0"/>
        </a:spcBef>
        <a:spcAft>
          <a:spcPct val="0"/>
        </a:spcAft>
        <a:defRPr sz="2800" b="1">
          <a:solidFill>
            <a:srgbClr val="258954"/>
          </a:solidFill>
          <a:latin typeface="Courier New" pitchFamily="49" charset="0"/>
          <a:ea typeface="ＭＳ Ｐゴシック" charset="0"/>
          <a:cs typeface="ＭＳ Ｐゴシック" charset="0"/>
        </a:defRPr>
      </a:lvl3pPr>
      <a:lvl4pPr algn="l" rtl="0" eaLnBrk="1" fontAlgn="base" hangingPunct="1">
        <a:spcBef>
          <a:spcPct val="0"/>
        </a:spcBef>
        <a:spcAft>
          <a:spcPct val="0"/>
        </a:spcAft>
        <a:defRPr sz="2800" b="1">
          <a:solidFill>
            <a:srgbClr val="258954"/>
          </a:solidFill>
          <a:latin typeface="Courier New" pitchFamily="49" charset="0"/>
          <a:ea typeface="ＭＳ Ｐゴシック" charset="0"/>
          <a:cs typeface="ＭＳ Ｐゴシック" charset="0"/>
        </a:defRPr>
      </a:lvl4pPr>
      <a:lvl5pPr algn="l" rtl="0" eaLnBrk="1" fontAlgn="base" hangingPunct="1">
        <a:spcBef>
          <a:spcPct val="0"/>
        </a:spcBef>
        <a:spcAft>
          <a:spcPct val="0"/>
        </a:spcAft>
        <a:defRPr sz="2800" b="1">
          <a:solidFill>
            <a:srgbClr val="258954"/>
          </a:solidFill>
          <a:latin typeface="Courier New" pitchFamily="49" charset="0"/>
          <a:ea typeface="ＭＳ Ｐゴシック" charset="0"/>
          <a:cs typeface="ＭＳ Ｐゴシック" charset="0"/>
        </a:defRPr>
      </a:lvl5pPr>
      <a:lvl6pPr marL="457200" algn="l" rtl="0" eaLnBrk="1" fontAlgn="base" hangingPunct="1">
        <a:spcBef>
          <a:spcPct val="0"/>
        </a:spcBef>
        <a:spcAft>
          <a:spcPct val="0"/>
        </a:spcAft>
        <a:defRPr sz="2800">
          <a:solidFill>
            <a:srgbClr val="808080"/>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800">
          <a:solidFill>
            <a:srgbClr val="808080"/>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800">
          <a:solidFill>
            <a:srgbClr val="808080"/>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800">
          <a:solidFill>
            <a:srgbClr val="808080"/>
          </a:solidFill>
          <a:latin typeface="Arial" charset="0"/>
          <a:ea typeface="ＭＳ Ｐゴシック" charset="0"/>
          <a:cs typeface="ＭＳ Ｐゴシック" charset="0"/>
        </a:defRPr>
      </a:lvl9pPr>
    </p:titleStyle>
    <p:bodyStyle>
      <a:lvl1pPr marL="268288" indent="-254000" algn="l" rtl="0" eaLnBrk="1" fontAlgn="base" hangingPunct="1">
        <a:spcBef>
          <a:spcPct val="20000"/>
        </a:spcBef>
        <a:spcAft>
          <a:spcPct val="0"/>
        </a:spcAft>
        <a:buClr>
          <a:srgbClr val="EE3709"/>
        </a:buClr>
        <a:buSzPct val="135000"/>
        <a:buFont typeface="Times" charset="0"/>
        <a:buChar char="•"/>
        <a:defRPr sz="2000">
          <a:solidFill>
            <a:srgbClr val="646464"/>
          </a:solidFill>
          <a:latin typeface="+mn-lt"/>
          <a:ea typeface="+mn-ea"/>
          <a:cs typeface="+mn-cs"/>
        </a:defRPr>
      </a:lvl1pPr>
      <a:lvl2pPr marL="534988" indent="-268288" algn="l" rtl="0" eaLnBrk="1" fontAlgn="base" hangingPunct="1">
        <a:spcBef>
          <a:spcPct val="20000"/>
        </a:spcBef>
        <a:spcAft>
          <a:spcPct val="0"/>
        </a:spcAft>
        <a:buClr>
          <a:srgbClr val="EE3709"/>
        </a:buClr>
        <a:buSzPct val="135000"/>
        <a:buFont typeface="Times" charset="0"/>
        <a:buChar char="•"/>
        <a:defRPr>
          <a:solidFill>
            <a:srgbClr val="646464"/>
          </a:solidFill>
          <a:latin typeface="+mn-lt"/>
          <a:ea typeface="+mn-ea"/>
        </a:defRPr>
      </a:lvl2pPr>
      <a:lvl3pPr marL="809625" indent="-274638" algn="l" defTabSz="809625" rtl="0" eaLnBrk="1" fontAlgn="base" hangingPunct="1">
        <a:spcBef>
          <a:spcPct val="20000"/>
        </a:spcBef>
        <a:spcAft>
          <a:spcPct val="0"/>
        </a:spcAft>
        <a:buClr>
          <a:srgbClr val="EE3709"/>
        </a:buClr>
        <a:buSzPct val="135000"/>
        <a:buFont typeface="Times" charset="0"/>
        <a:buChar char="•"/>
        <a:defRPr>
          <a:solidFill>
            <a:srgbClr val="646464"/>
          </a:solidFill>
          <a:latin typeface="+mn-lt"/>
          <a:ea typeface="+mn-ea"/>
        </a:defRPr>
      </a:lvl3pPr>
      <a:lvl4pPr marL="1076325" indent="-266700" algn="l" rtl="0" eaLnBrk="1" fontAlgn="base" hangingPunct="1">
        <a:spcBef>
          <a:spcPct val="20000"/>
        </a:spcBef>
        <a:spcAft>
          <a:spcPct val="0"/>
        </a:spcAft>
        <a:buClr>
          <a:srgbClr val="EE3709"/>
        </a:buClr>
        <a:buSzPct val="135000"/>
        <a:buFont typeface="Times" charset="0"/>
        <a:buChar char="•"/>
        <a:defRPr sz="1600">
          <a:solidFill>
            <a:srgbClr val="646464"/>
          </a:solidFill>
          <a:latin typeface="+mn-lt"/>
          <a:ea typeface="+mn-ea"/>
        </a:defRPr>
      </a:lvl4pPr>
      <a:lvl5pPr marL="1344613" indent="-268288" algn="l" rtl="0" eaLnBrk="1" fontAlgn="base" hangingPunct="1">
        <a:spcBef>
          <a:spcPct val="20000"/>
        </a:spcBef>
        <a:spcAft>
          <a:spcPct val="0"/>
        </a:spcAft>
        <a:buClr>
          <a:srgbClr val="EE3709"/>
        </a:buClr>
        <a:buSzPct val="135000"/>
        <a:buFont typeface="Times" charset="0"/>
        <a:buChar char="•"/>
        <a:defRPr sz="1600">
          <a:solidFill>
            <a:srgbClr val="646464"/>
          </a:solidFill>
          <a:latin typeface="+mn-lt"/>
          <a:ea typeface="+mn-ea"/>
        </a:defRPr>
      </a:lvl5pPr>
      <a:lvl6pPr marL="2514600" indent="-228600" algn="l" rtl="0" eaLnBrk="1" fontAlgn="base" hangingPunct="1">
        <a:spcBef>
          <a:spcPct val="20000"/>
        </a:spcBef>
        <a:spcAft>
          <a:spcPct val="0"/>
        </a:spcAft>
        <a:buClr>
          <a:srgbClr val="FF4000"/>
        </a:buClr>
        <a:buSzPct val="135000"/>
        <a:buFont typeface="Times" charset="0"/>
        <a:buChar char="•"/>
        <a:defRPr sz="1600">
          <a:solidFill>
            <a:srgbClr val="808080"/>
          </a:solidFill>
          <a:latin typeface="+mn-lt"/>
          <a:ea typeface="+mn-ea"/>
        </a:defRPr>
      </a:lvl6pPr>
      <a:lvl7pPr marL="2971800" indent="-228600" algn="l" rtl="0" eaLnBrk="1" fontAlgn="base" hangingPunct="1">
        <a:spcBef>
          <a:spcPct val="20000"/>
        </a:spcBef>
        <a:spcAft>
          <a:spcPct val="0"/>
        </a:spcAft>
        <a:buClr>
          <a:srgbClr val="FF4000"/>
        </a:buClr>
        <a:buSzPct val="135000"/>
        <a:buFont typeface="Times" charset="0"/>
        <a:buChar char="•"/>
        <a:defRPr sz="1600">
          <a:solidFill>
            <a:srgbClr val="808080"/>
          </a:solidFill>
          <a:latin typeface="+mn-lt"/>
          <a:ea typeface="+mn-ea"/>
        </a:defRPr>
      </a:lvl7pPr>
      <a:lvl8pPr marL="3429000" indent="-228600" algn="l" rtl="0" eaLnBrk="1" fontAlgn="base" hangingPunct="1">
        <a:spcBef>
          <a:spcPct val="20000"/>
        </a:spcBef>
        <a:spcAft>
          <a:spcPct val="0"/>
        </a:spcAft>
        <a:buClr>
          <a:srgbClr val="FF4000"/>
        </a:buClr>
        <a:buSzPct val="135000"/>
        <a:buFont typeface="Times" charset="0"/>
        <a:buChar char="•"/>
        <a:defRPr sz="1600">
          <a:solidFill>
            <a:srgbClr val="808080"/>
          </a:solidFill>
          <a:latin typeface="+mn-lt"/>
          <a:ea typeface="+mn-ea"/>
        </a:defRPr>
      </a:lvl8pPr>
      <a:lvl9pPr marL="3886200" indent="-228600" algn="l" rtl="0" eaLnBrk="1" fontAlgn="base" hangingPunct="1">
        <a:spcBef>
          <a:spcPct val="20000"/>
        </a:spcBef>
        <a:spcAft>
          <a:spcPct val="0"/>
        </a:spcAft>
        <a:buClr>
          <a:srgbClr val="FF4000"/>
        </a:buClr>
        <a:buSzPct val="135000"/>
        <a:buFont typeface="Times" charset="0"/>
        <a:buChar char="•"/>
        <a:defRPr sz="1600">
          <a:solidFill>
            <a:srgbClr val="80808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trato-faq.de/77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ackerspace-bremen.d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www.iana.org/domains/root/d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nic.d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w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amsclass.info/40/proj/digwin.ht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technet.microsoft.com/de-de/sysinternals/bb897435.asp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DNS –</a:t>
            </a:r>
            <a:br>
              <a:rPr lang="de-DE" dirty="0" smtClean="0"/>
            </a:br>
            <a:r>
              <a:rPr lang="de-DE" dirty="0" smtClean="0"/>
              <a:t>Domain Name System</a:t>
            </a:r>
            <a:endParaRPr lang="de-DE" dirty="0"/>
          </a:p>
        </p:txBody>
      </p:sp>
      <p:sp>
        <p:nvSpPr>
          <p:cNvPr id="3" name="Untertitel 2"/>
          <p:cNvSpPr>
            <a:spLocks noGrp="1"/>
          </p:cNvSpPr>
          <p:nvPr>
            <p:ph type="subTitle" idx="1"/>
          </p:nvPr>
        </p:nvSpPr>
        <p:spPr/>
        <p:txBody>
          <a:bodyPr/>
          <a:lstStyle/>
          <a:p>
            <a:r>
              <a:rPr lang="de-DE" dirty="0" smtClean="0"/>
              <a:t>Eine Einführung</a:t>
            </a:r>
            <a:endParaRPr lang="de-DE" dirty="0"/>
          </a:p>
        </p:txBody>
      </p:sp>
      <p:sp>
        <p:nvSpPr>
          <p:cNvPr id="4" name="Textplatzhalter 3"/>
          <p:cNvSpPr>
            <a:spLocks noGrp="1"/>
          </p:cNvSpPr>
          <p:nvPr>
            <p:ph type="body" sz="quarter" idx="10"/>
          </p:nvPr>
        </p:nvSpPr>
        <p:spPr/>
        <p:txBody>
          <a:bodyPr/>
          <a:lstStyle/>
          <a:p>
            <a:r>
              <a:rPr lang="de-DE" dirty="0"/>
              <a:t>Jens Bretschneider	</a:t>
            </a:r>
            <a:r>
              <a:rPr lang="de-DE" dirty="0" smtClean="0"/>
              <a:t>April 2014</a:t>
            </a:r>
            <a:endParaRPr lang="de-DE" dirty="0"/>
          </a:p>
        </p:txBody>
      </p:sp>
    </p:spTree>
    <p:extLst>
      <p:ext uri="{BB962C8B-B14F-4D97-AF65-F5344CB8AC3E}">
        <p14:creationId xmlns:p14="http://schemas.microsoft.com/office/powerpoint/2010/main" val="292335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FQDN Länge</a:t>
            </a:r>
            <a:endParaRPr lang="de-DE" dirty="0"/>
          </a:p>
        </p:txBody>
      </p:sp>
      <p:sp>
        <p:nvSpPr>
          <p:cNvPr id="4" name="Textfeld 3"/>
          <p:cNvSpPr txBox="1"/>
          <p:nvPr/>
        </p:nvSpPr>
        <p:spPr>
          <a:xfrm>
            <a:off x="1331640" y="1414025"/>
            <a:ext cx="6603090" cy="584775"/>
          </a:xfrm>
          <a:prstGeom prst="rect">
            <a:avLst/>
          </a:prstGeom>
          <a:noFill/>
        </p:spPr>
        <p:txBody>
          <a:bodyPr wrap="none" rtlCol="0">
            <a:spAutoFit/>
          </a:bodyPr>
          <a:lstStyle/>
          <a:p>
            <a:r>
              <a:rPr lang="de-DE" sz="3200" b="1" dirty="0" smtClean="0">
                <a:latin typeface="+mj-lt"/>
              </a:rPr>
              <a:t>www.hackerspace-bremen.de.</a:t>
            </a:r>
            <a:endParaRPr lang="de-DE" sz="3200" b="1" dirty="0">
              <a:latin typeface="+mj-lt"/>
            </a:endParaRPr>
          </a:p>
        </p:txBody>
      </p:sp>
      <p:cxnSp>
        <p:nvCxnSpPr>
          <p:cNvPr id="6" name="Gerade Verbindung 5"/>
          <p:cNvCxnSpPr/>
          <p:nvPr/>
        </p:nvCxnSpPr>
        <p:spPr bwMode="auto">
          <a:xfrm>
            <a:off x="1403648" y="1959956"/>
            <a:ext cx="720080" cy="0"/>
          </a:xfrm>
          <a:prstGeom prst="line">
            <a:avLst/>
          </a:prstGeom>
          <a:ln w="5715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7" name="Gerade Verbindung 6"/>
          <p:cNvCxnSpPr/>
          <p:nvPr/>
        </p:nvCxnSpPr>
        <p:spPr bwMode="auto">
          <a:xfrm>
            <a:off x="2339752" y="1959956"/>
            <a:ext cx="4464496" cy="0"/>
          </a:xfrm>
          <a:prstGeom prst="line">
            <a:avLst/>
          </a:prstGeom>
          <a:ln w="5715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9" name="Gerade Verbindung 8"/>
          <p:cNvCxnSpPr/>
          <p:nvPr/>
        </p:nvCxnSpPr>
        <p:spPr bwMode="auto">
          <a:xfrm>
            <a:off x="7020272" y="1959956"/>
            <a:ext cx="504056" cy="0"/>
          </a:xfrm>
          <a:prstGeom prst="line">
            <a:avLst/>
          </a:prstGeom>
          <a:ln w="5715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21" name="Gerade Verbindung mit Pfeil 20"/>
          <p:cNvCxnSpPr/>
          <p:nvPr/>
        </p:nvCxnSpPr>
        <p:spPr bwMode="auto">
          <a:xfrm>
            <a:off x="1403648" y="2636912"/>
            <a:ext cx="720080" cy="0"/>
          </a:xfrm>
          <a:prstGeom prst="straightConnector1">
            <a:avLst/>
          </a:prstGeom>
          <a:ln>
            <a:solidFill>
              <a:srgbClr val="FF0000"/>
            </a:solidFill>
            <a:headEnd type="arrow" w="med" len="med"/>
            <a:tailEnd type="arrow"/>
          </a:ln>
          <a:extLst/>
        </p:spPr>
        <p:style>
          <a:lnRef idx="3">
            <a:schemeClr val="accent6"/>
          </a:lnRef>
          <a:fillRef idx="0">
            <a:schemeClr val="accent6"/>
          </a:fillRef>
          <a:effectRef idx="2">
            <a:schemeClr val="accent6"/>
          </a:effectRef>
          <a:fontRef idx="minor">
            <a:schemeClr val="tx1"/>
          </a:fontRef>
        </p:style>
      </p:cxnSp>
      <p:sp>
        <p:nvSpPr>
          <p:cNvPr id="23" name="Textfeld 22"/>
          <p:cNvSpPr txBox="1"/>
          <p:nvPr/>
        </p:nvSpPr>
        <p:spPr>
          <a:xfrm>
            <a:off x="2652965" y="2729266"/>
            <a:ext cx="3773241" cy="461665"/>
          </a:xfrm>
          <a:prstGeom prst="rect">
            <a:avLst/>
          </a:prstGeom>
          <a:noFill/>
        </p:spPr>
        <p:txBody>
          <a:bodyPr wrap="square" rtlCol="0">
            <a:spAutoFit/>
          </a:bodyPr>
          <a:lstStyle/>
          <a:p>
            <a:pPr algn="ctr"/>
            <a:r>
              <a:rPr lang="de-DE" dirty="0" smtClean="0"/>
              <a:t>Jeweils max. 63 Zeichen</a:t>
            </a:r>
            <a:endParaRPr lang="de-DE" dirty="0"/>
          </a:p>
        </p:txBody>
      </p:sp>
      <p:cxnSp>
        <p:nvCxnSpPr>
          <p:cNvPr id="16" name="Gerade Verbindung mit Pfeil 15"/>
          <p:cNvCxnSpPr/>
          <p:nvPr/>
        </p:nvCxnSpPr>
        <p:spPr bwMode="auto">
          <a:xfrm>
            <a:off x="2339752" y="2636912"/>
            <a:ext cx="4464496" cy="0"/>
          </a:xfrm>
          <a:prstGeom prst="straightConnector1">
            <a:avLst/>
          </a:prstGeom>
          <a:ln>
            <a:solidFill>
              <a:srgbClr val="FF0000"/>
            </a:solidFill>
            <a:headEnd type="arrow" w="med" len="med"/>
            <a:tailEnd type="arrow"/>
          </a:ln>
          <a:extLst/>
        </p:spPr>
        <p:style>
          <a:lnRef idx="3">
            <a:schemeClr val="accent6"/>
          </a:lnRef>
          <a:fillRef idx="0">
            <a:schemeClr val="accent6"/>
          </a:fillRef>
          <a:effectRef idx="2">
            <a:schemeClr val="accent6"/>
          </a:effectRef>
          <a:fontRef idx="minor">
            <a:schemeClr val="tx1"/>
          </a:fontRef>
        </p:style>
      </p:cxnSp>
      <p:cxnSp>
        <p:nvCxnSpPr>
          <p:cNvPr id="19" name="Gerade Verbindung mit Pfeil 18"/>
          <p:cNvCxnSpPr/>
          <p:nvPr/>
        </p:nvCxnSpPr>
        <p:spPr bwMode="auto">
          <a:xfrm>
            <a:off x="6997576" y="2636912"/>
            <a:ext cx="526752" cy="0"/>
          </a:xfrm>
          <a:prstGeom prst="straightConnector1">
            <a:avLst/>
          </a:prstGeom>
          <a:ln>
            <a:solidFill>
              <a:srgbClr val="FF0000"/>
            </a:solidFill>
            <a:headEnd type="arrow" w="med" len="med"/>
            <a:tailEnd type="arrow"/>
          </a:ln>
          <a:extLst/>
        </p:spPr>
        <p:style>
          <a:lnRef idx="3">
            <a:schemeClr val="accent6"/>
          </a:lnRef>
          <a:fillRef idx="0">
            <a:schemeClr val="accent6"/>
          </a:fillRef>
          <a:effectRef idx="2">
            <a:schemeClr val="accent6"/>
          </a:effectRef>
          <a:fontRef idx="minor">
            <a:schemeClr val="tx1"/>
          </a:fontRef>
        </p:style>
      </p:cxnSp>
      <p:sp>
        <p:nvSpPr>
          <p:cNvPr id="22" name="Textfeld 21"/>
          <p:cNvSpPr txBox="1"/>
          <p:nvPr/>
        </p:nvSpPr>
        <p:spPr>
          <a:xfrm>
            <a:off x="1979713" y="3715333"/>
            <a:ext cx="5040560" cy="461665"/>
          </a:xfrm>
          <a:prstGeom prst="rect">
            <a:avLst/>
          </a:prstGeom>
          <a:noFill/>
        </p:spPr>
        <p:txBody>
          <a:bodyPr wrap="square" rtlCol="0">
            <a:spAutoFit/>
          </a:bodyPr>
          <a:lstStyle/>
          <a:p>
            <a:pPr algn="ctr"/>
            <a:r>
              <a:rPr lang="de-DE" dirty="0" smtClean="0"/>
              <a:t>Max. 255 Zeichen insgesamt</a:t>
            </a:r>
            <a:endParaRPr lang="de-DE" dirty="0"/>
          </a:p>
        </p:txBody>
      </p:sp>
      <p:cxnSp>
        <p:nvCxnSpPr>
          <p:cNvPr id="24" name="Gerade Verbindung mit Pfeil 23"/>
          <p:cNvCxnSpPr/>
          <p:nvPr/>
        </p:nvCxnSpPr>
        <p:spPr bwMode="auto">
          <a:xfrm>
            <a:off x="1403648" y="3622979"/>
            <a:ext cx="6120680" cy="0"/>
          </a:xfrm>
          <a:prstGeom prst="straightConnector1">
            <a:avLst/>
          </a:prstGeom>
          <a:ln>
            <a:solidFill>
              <a:srgbClr val="FF0000"/>
            </a:solidFill>
            <a:headEnd type="arrow" w="med" len="med"/>
            <a:tailEnd type="arrow"/>
          </a:ln>
          <a:extLst/>
        </p:spPr>
        <p:style>
          <a:lnRef idx="3">
            <a:schemeClr val="accent6"/>
          </a:lnRef>
          <a:fillRef idx="0">
            <a:schemeClr val="accent6"/>
          </a:fillRef>
          <a:effectRef idx="2">
            <a:schemeClr val="accent6"/>
          </a:effectRef>
          <a:fontRef idx="minor">
            <a:schemeClr val="tx1"/>
          </a:fontRef>
        </p:style>
      </p:cxnSp>
      <p:sp>
        <p:nvSpPr>
          <p:cNvPr id="27" name="Inhaltsplatzhalter 4"/>
          <p:cNvSpPr>
            <a:spLocks noGrp="1"/>
          </p:cNvSpPr>
          <p:nvPr>
            <p:ph idx="1"/>
          </p:nvPr>
        </p:nvSpPr>
        <p:spPr>
          <a:xfrm>
            <a:off x="720725" y="4581128"/>
            <a:ext cx="7772400" cy="1133872"/>
          </a:xfrm>
        </p:spPr>
        <p:txBody>
          <a:bodyPr/>
          <a:lstStyle/>
          <a:p>
            <a:r>
              <a:rPr lang="de-DE" dirty="0" smtClean="0"/>
              <a:t>Zulässige Zeichen sind i.d.R. 0-9, a-z sowie ‚-‘</a:t>
            </a:r>
          </a:p>
          <a:p>
            <a:pPr lvl="1"/>
            <a:r>
              <a:rPr lang="de-DE" dirty="0" smtClean="0"/>
              <a:t>Je nach TLD können weitere Einschränkungen gelten</a:t>
            </a:r>
          </a:p>
          <a:p>
            <a:pPr lvl="1"/>
            <a:r>
              <a:rPr lang="de-DE" dirty="0">
                <a:hlinkClick r:id="rId2"/>
              </a:rPr>
              <a:t>http://</a:t>
            </a:r>
            <a:r>
              <a:rPr lang="de-DE" dirty="0" smtClean="0">
                <a:hlinkClick r:id="rId2"/>
              </a:rPr>
              <a:t>www.strato-faq.de/771</a:t>
            </a:r>
            <a:endParaRPr lang="de-DE" dirty="0" smtClean="0"/>
          </a:p>
          <a:p>
            <a:pPr lvl="1"/>
            <a:endParaRPr lang="de-DE" dirty="0" smtClean="0"/>
          </a:p>
          <a:p>
            <a:endParaRPr lang="de-DE" i="1" dirty="0"/>
          </a:p>
        </p:txBody>
      </p:sp>
    </p:spTree>
    <p:extLst>
      <p:ext uri="{BB962C8B-B14F-4D97-AF65-F5344CB8AC3E}">
        <p14:creationId xmlns:p14="http://schemas.microsoft.com/office/powerpoint/2010/main" val="3358001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Autoritative </a:t>
            </a:r>
            <a:r>
              <a:rPr lang="de-DE" dirty="0"/>
              <a:t>Nameserver</a:t>
            </a:r>
          </a:p>
        </p:txBody>
      </p:sp>
      <p:sp>
        <p:nvSpPr>
          <p:cNvPr id="3" name="Inhaltsplatzhalter 2"/>
          <p:cNvSpPr>
            <a:spLocks noGrp="1"/>
          </p:cNvSpPr>
          <p:nvPr>
            <p:ph idx="1"/>
          </p:nvPr>
        </p:nvSpPr>
        <p:spPr/>
        <p:txBody>
          <a:bodyPr/>
          <a:lstStyle/>
          <a:p>
            <a:r>
              <a:rPr lang="de-DE" dirty="0" smtClean="0"/>
              <a:t>Für jede Ebene im DNS-Baum gibt es je Domain einen oder mehrere </a:t>
            </a:r>
            <a:r>
              <a:rPr lang="de-DE" i="1" dirty="0" smtClean="0"/>
              <a:t>autoritative Nameserver</a:t>
            </a:r>
          </a:p>
          <a:p>
            <a:r>
              <a:rPr lang="de-DE" dirty="0" smtClean="0"/>
              <a:t>Dieser Nameserver kennt verbindlich die autoritativen Nameserver der nächsten Subdomain-Ebene</a:t>
            </a:r>
            <a:endParaRPr lang="de-DE" dirty="0"/>
          </a:p>
        </p:txBody>
      </p:sp>
    </p:spTree>
    <p:extLst>
      <p:ext uri="{BB962C8B-B14F-4D97-AF65-F5344CB8AC3E}">
        <p14:creationId xmlns:p14="http://schemas.microsoft.com/office/powerpoint/2010/main" val="1691782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Autoritative Nameserver</a:t>
            </a:r>
            <a:endParaRPr lang="de-DE" dirty="0"/>
          </a:p>
        </p:txBody>
      </p:sp>
      <p:cxnSp>
        <p:nvCxnSpPr>
          <p:cNvPr id="20" name="Gerade Verbindung 19"/>
          <p:cNvCxnSpPr>
            <a:stCxn id="9" idx="2"/>
            <a:endCxn id="11" idx="0"/>
          </p:cNvCxnSpPr>
          <p:nvPr/>
        </p:nvCxnSpPr>
        <p:spPr bwMode="auto">
          <a:xfrm>
            <a:off x="1619672" y="1772816"/>
            <a:ext cx="0" cy="626376"/>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28" name="Gerade Verbindung 27"/>
          <p:cNvCxnSpPr>
            <a:stCxn id="11" idx="2"/>
            <a:endCxn id="13" idx="0"/>
          </p:cNvCxnSpPr>
          <p:nvPr/>
        </p:nvCxnSpPr>
        <p:spPr bwMode="auto">
          <a:xfrm>
            <a:off x="1619672" y="2975256"/>
            <a:ext cx="0" cy="612568"/>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31" name="Gerade Verbindung 30"/>
          <p:cNvCxnSpPr>
            <a:stCxn id="13" idx="2"/>
            <a:endCxn id="16" idx="0"/>
          </p:cNvCxnSpPr>
          <p:nvPr/>
        </p:nvCxnSpPr>
        <p:spPr bwMode="auto">
          <a:xfrm>
            <a:off x="1619672" y="4163888"/>
            <a:ext cx="0" cy="632444"/>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9" name="Rechteck 8"/>
          <p:cNvSpPr/>
          <p:nvPr/>
        </p:nvSpPr>
        <p:spPr bwMode="auto">
          <a:xfrm>
            <a:off x="755576" y="1196752"/>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1"/>
                </a:solidFill>
                <a:effectLst/>
                <a:latin typeface="+mj-lt"/>
                <a:ea typeface="ＭＳ Ｐゴシック" charset="0"/>
                <a:cs typeface="ＭＳ Ｐゴシック" charset="0"/>
              </a:rPr>
              <a:t>root</a:t>
            </a:r>
            <a:endParaRPr kumimoji="0" lang="de-DE" sz="24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1" name="Rechteck 10"/>
          <p:cNvSpPr/>
          <p:nvPr/>
        </p:nvSpPr>
        <p:spPr bwMode="auto">
          <a:xfrm>
            <a:off x="755576" y="2399192"/>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mj-lt"/>
                <a:ea typeface="ＭＳ Ｐゴシック" charset="0"/>
                <a:cs typeface="ＭＳ Ｐゴシック" charset="0"/>
              </a:rPr>
              <a:t>de</a:t>
            </a:r>
            <a:endParaRPr kumimoji="0" lang="de-DE" sz="24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3" name="Rechteck 12"/>
          <p:cNvSpPr/>
          <p:nvPr/>
        </p:nvSpPr>
        <p:spPr bwMode="auto">
          <a:xfrm>
            <a:off x="755576" y="3587824"/>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err="1" smtClean="0">
                <a:ln>
                  <a:noFill/>
                </a:ln>
                <a:solidFill>
                  <a:schemeClr val="tx1"/>
                </a:solidFill>
                <a:effectLst/>
                <a:latin typeface="+mj-lt"/>
                <a:ea typeface="ＭＳ Ｐゴシック" charset="0"/>
                <a:cs typeface="ＭＳ Ｐゴシック" charset="0"/>
              </a:rPr>
              <a:t>hackerspace</a:t>
            </a:r>
            <a:r>
              <a:rPr kumimoji="0" lang="de-DE" sz="1600" b="1" i="0" u="none" strike="noStrike" cap="none" normalizeH="0" baseline="0" dirty="0" smtClean="0">
                <a:ln>
                  <a:noFill/>
                </a:ln>
                <a:solidFill>
                  <a:schemeClr val="tx1"/>
                </a:solidFill>
                <a:effectLst/>
                <a:latin typeface="+mj-lt"/>
                <a:ea typeface="ＭＳ Ｐゴシック" charset="0"/>
                <a:cs typeface="ＭＳ Ｐゴシック" charset="0"/>
              </a:rPr>
              <a:t>-</a:t>
            </a:r>
            <a:br>
              <a:rPr kumimoji="0" lang="de-DE" sz="1600" b="1" i="0" u="none" strike="noStrike" cap="none" normalizeH="0" baseline="0" dirty="0" smtClean="0">
                <a:ln>
                  <a:noFill/>
                </a:ln>
                <a:solidFill>
                  <a:schemeClr val="tx1"/>
                </a:solidFill>
                <a:effectLst/>
                <a:latin typeface="+mj-lt"/>
                <a:ea typeface="ＭＳ Ｐゴシック" charset="0"/>
                <a:cs typeface="ＭＳ Ｐゴシック" charset="0"/>
              </a:rPr>
            </a:br>
            <a:r>
              <a:rPr kumimoji="0" lang="de-DE" sz="1600" b="1" i="0" u="none" strike="noStrike" cap="none" normalizeH="0" baseline="0" dirty="0" err="1" smtClean="0">
                <a:ln>
                  <a:noFill/>
                </a:ln>
                <a:solidFill>
                  <a:schemeClr val="tx1"/>
                </a:solidFill>
                <a:effectLst/>
                <a:latin typeface="+mj-lt"/>
                <a:ea typeface="ＭＳ Ｐゴシック" charset="0"/>
                <a:cs typeface="ＭＳ Ｐゴシック" charset="0"/>
              </a:rPr>
              <a:t>bremen</a:t>
            </a:r>
            <a:endParaRPr kumimoji="0" lang="de-DE" sz="16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6" name="Rechteck 15"/>
          <p:cNvSpPr/>
          <p:nvPr/>
        </p:nvSpPr>
        <p:spPr bwMode="auto">
          <a:xfrm>
            <a:off x="755576" y="4796332"/>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1"/>
                </a:solidFill>
                <a:effectLst/>
                <a:latin typeface="+mj-lt"/>
                <a:ea typeface="ＭＳ Ｐゴシック" charset="0"/>
                <a:cs typeface="ＭＳ Ｐゴシック" charset="0"/>
              </a:rPr>
              <a:t>www</a:t>
            </a:r>
            <a:endParaRPr kumimoji="0" lang="de-DE" sz="24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3" name="Pfeil nach unten 2"/>
          <p:cNvSpPr/>
          <p:nvPr/>
        </p:nvSpPr>
        <p:spPr bwMode="auto">
          <a:xfrm>
            <a:off x="2782104" y="1689960"/>
            <a:ext cx="576064" cy="792088"/>
          </a:xfrm>
          <a:prstGeom prst="downArrow">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4" name="Textfeld 3"/>
          <p:cNvSpPr txBox="1"/>
          <p:nvPr/>
        </p:nvSpPr>
        <p:spPr>
          <a:xfrm>
            <a:off x="3491880" y="1641574"/>
            <a:ext cx="5328592" cy="646331"/>
          </a:xfrm>
          <a:prstGeom prst="rect">
            <a:avLst/>
          </a:prstGeom>
          <a:noFill/>
        </p:spPr>
        <p:txBody>
          <a:bodyPr wrap="square" rtlCol="0">
            <a:spAutoFit/>
          </a:bodyPr>
          <a:lstStyle/>
          <a:p>
            <a:r>
              <a:rPr lang="de-DE" sz="1800" dirty="0" smtClean="0"/>
              <a:t>Die Root-Nameserver kennen alle TLDs und deren </a:t>
            </a:r>
            <a:r>
              <a:rPr lang="de-DE" sz="1800" dirty="0" err="1" smtClean="0"/>
              <a:t>authoritative</a:t>
            </a:r>
            <a:r>
              <a:rPr lang="de-DE" sz="1800" dirty="0" smtClean="0"/>
              <a:t> Nameserver, aber nicht deren Details</a:t>
            </a:r>
            <a:endParaRPr lang="de-DE" sz="1800" dirty="0"/>
          </a:p>
        </p:txBody>
      </p:sp>
      <p:sp>
        <p:nvSpPr>
          <p:cNvPr id="106" name="Pfeil nach unten 105"/>
          <p:cNvSpPr/>
          <p:nvPr/>
        </p:nvSpPr>
        <p:spPr bwMode="auto">
          <a:xfrm>
            <a:off x="2782104" y="2924944"/>
            <a:ext cx="576064" cy="792088"/>
          </a:xfrm>
          <a:prstGeom prst="downArrow">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07" name="Textfeld 106"/>
          <p:cNvSpPr txBox="1"/>
          <p:nvPr/>
        </p:nvSpPr>
        <p:spPr>
          <a:xfrm>
            <a:off x="3491880" y="2852936"/>
            <a:ext cx="5328592" cy="923330"/>
          </a:xfrm>
          <a:prstGeom prst="rect">
            <a:avLst/>
          </a:prstGeom>
          <a:noFill/>
        </p:spPr>
        <p:txBody>
          <a:bodyPr wrap="square" rtlCol="0">
            <a:spAutoFit/>
          </a:bodyPr>
          <a:lstStyle/>
          <a:p>
            <a:r>
              <a:rPr lang="de-DE" sz="1800" dirty="0" smtClean="0"/>
              <a:t>Die de-Nameserver kennen alle Subdomains in Deutschland und deren </a:t>
            </a:r>
            <a:r>
              <a:rPr lang="de-DE" sz="1800" dirty="0" err="1" smtClean="0"/>
              <a:t>authoritative</a:t>
            </a:r>
            <a:r>
              <a:rPr lang="de-DE" sz="1800" dirty="0" smtClean="0"/>
              <a:t> Nameserver, aber nicht deren Details</a:t>
            </a:r>
            <a:endParaRPr lang="de-DE" sz="1800" dirty="0"/>
          </a:p>
        </p:txBody>
      </p:sp>
      <p:sp>
        <p:nvSpPr>
          <p:cNvPr id="108" name="Pfeil nach unten 107"/>
          <p:cNvSpPr/>
          <p:nvPr/>
        </p:nvSpPr>
        <p:spPr bwMode="auto">
          <a:xfrm>
            <a:off x="2782104" y="4077072"/>
            <a:ext cx="576064" cy="792088"/>
          </a:xfrm>
          <a:prstGeom prst="downArrow">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09" name="Textfeld 108"/>
          <p:cNvSpPr txBox="1"/>
          <p:nvPr/>
        </p:nvSpPr>
        <p:spPr>
          <a:xfrm>
            <a:off x="3491880" y="4005064"/>
            <a:ext cx="5328592" cy="1200329"/>
          </a:xfrm>
          <a:prstGeom prst="rect">
            <a:avLst/>
          </a:prstGeom>
          <a:noFill/>
        </p:spPr>
        <p:txBody>
          <a:bodyPr wrap="square" rtlCol="0">
            <a:spAutoFit/>
          </a:bodyPr>
          <a:lstStyle/>
          <a:p>
            <a:r>
              <a:rPr lang="de-DE" sz="1800" dirty="0" smtClean="0"/>
              <a:t>Die hackerspace-bremen.de-Nameserver kennen alle Details der direkten Subdomains dieser Domain und können somit </a:t>
            </a:r>
            <a:r>
              <a:rPr lang="de-DE" sz="1800" dirty="0" smtClean="0">
                <a:hlinkClick r:id="rId2"/>
              </a:rPr>
              <a:t>www.hackerspace-bremen.de</a:t>
            </a:r>
            <a:r>
              <a:rPr lang="de-DE" sz="1800" dirty="0" smtClean="0"/>
              <a:t> verbindlich auflösen</a:t>
            </a:r>
            <a:endParaRPr lang="de-DE" sz="1800" dirty="0"/>
          </a:p>
        </p:txBody>
      </p:sp>
    </p:spTree>
    <p:extLst>
      <p:ext uri="{BB962C8B-B14F-4D97-AF65-F5344CB8AC3E}">
        <p14:creationId xmlns:p14="http://schemas.microsoft.com/office/powerpoint/2010/main" val="1812405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Caching / Proxy Nameserver</a:t>
            </a:r>
            <a:endParaRPr lang="de-DE" dirty="0"/>
          </a:p>
        </p:txBody>
      </p:sp>
      <p:sp>
        <p:nvSpPr>
          <p:cNvPr id="3" name="Inhaltsplatzhalter 2"/>
          <p:cNvSpPr>
            <a:spLocks noGrp="1"/>
          </p:cNvSpPr>
          <p:nvPr>
            <p:ph idx="1"/>
          </p:nvPr>
        </p:nvSpPr>
        <p:spPr/>
        <p:txBody>
          <a:bodyPr/>
          <a:lstStyle/>
          <a:p>
            <a:r>
              <a:rPr lang="de-DE" dirty="0" smtClean="0"/>
              <a:t>Speichern einmal erfragte Daten für eine bestimmte Zeit zwischen</a:t>
            </a:r>
          </a:p>
          <a:p>
            <a:r>
              <a:rPr lang="de-DE" dirty="0" smtClean="0"/>
              <a:t>Sind darauf ausgelegt, viele Anfragen in kurzer Zeit zu beantworten</a:t>
            </a:r>
          </a:p>
          <a:p>
            <a:r>
              <a:rPr lang="de-DE" dirty="0" smtClean="0"/>
              <a:t>Sind (i.d.R.) nicht gleichzeitig autoritativ</a:t>
            </a:r>
          </a:p>
          <a:p>
            <a:endParaRPr lang="de-DE" dirty="0"/>
          </a:p>
          <a:p>
            <a:r>
              <a:rPr lang="de-DE" dirty="0" smtClean="0"/>
              <a:t>Caching Nameserver werden von Internet Service Providern betrieben</a:t>
            </a:r>
          </a:p>
          <a:p>
            <a:r>
              <a:rPr lang="de-DE" dirty="0" smtClean="0"/>
              <a:t>Es gibt auch freie Caching Nameserver, z.B. von Google:</a:t>
            </a:r>
            <a:br>
              <a:rPr lang="de-DE" dirty="0" smtClean="0"/>
            </a:br>
            <a:r>
              <a:rPr lang="de-DE" b="1" dirty="0" smtClean="0">
                <a:latin typeface="+mj-lt"/>
              </a:rPr>
              <a:t>8.8.8.8</a:t>
            </a:r>
            <a:r>
              <a:rPr lang="de-DE" dirty="0" smtClean="0"/>
              <a:t> / </a:t>
            </a:r>
            <a:r>
              <a:rPr lang="de-DE" b="1" dirty="0" smtClean="0">
                <a:latin typeface="+mj-lt"/>
              </a:rPr>
              <a:t>8.8.4.4</a:t>
            </a:r>
            <a:r>
              <a:rPr lang="de-DE" dirty="0" smtClean="0"/>
              <a:t> </a:t>
            </a:r>
          </a:p>
          <a:p>
            <a:r>
              <a:rPr lang="de-DE" dirty="0"/>
              <a:t>Auch auf Routern in Heimnetzen läuft häufig ein DNS Proxy</a:t>
            </a:r>
          </a:p>
          <a:p>
            <a:endParaRPr lang="de-DE" dirty="0"/>
          </a:p>
        </p:txBody>
      </p:sp>
    </p:spTree>
    <p:extLst>
      <p:ext uri="{BB962C8B-B14F-4D97-AF65-F5344CB8AC3E}">
        <p14:creationId xmlns:p14="http://schemas.microsoft.com/office/powerpoint/2010/main" val="323206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724" y="393700"/>
            <a:ext cx="8099747" cy="909638"/>
          </a:xfrm>
        </p:spPr>
        <p:txBody>
          <a:bodyPr/>
          <a:lstStyle/>
          <a:p>
            <a:r>
              <a:rPr lang="de-DE" dirty="0" smtClean="0"/>
              <a:t>Namensauflösung Beispiel</a:t>
            </a:r>
            <a:br>
              <a:rPr lang="de-DE" dirty="0" smtClean="0"/>
            </a:br>
            <a:r>
              <a:rPr lang="de-DE" dirty="0" smtClean="0"/>
              <a:t>	(</a:t>
            </a:r>
            <a:r>
              <a:rPr lang="de-DE" dirty="0"/>
              <a:t>bei leerem Cache)</a:t>
            </a:r>
          </a:p>
        </p:txBody>
      </p:sp>
      <p:sp>
        <p:nvSpPr>
          <p:cNvPr id="4" name="Flussdiagramm: Magnetplattenspeicher 3"/>
          <p:cNvSpPr/>
          <p:nvPr/>
        </p:nvSpPr>
        <p:spPr bwMode="auto">
          <a:xfrm>
            <a:off x="1835696" y="4224611"/>
            <a:ext cx="648072" cy="36004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1027" name="Picture 3" descr="C:\Users\jbr\AppData\Local\Microsoft\Windows\Temporary Internet Files\Content.IE5\MLM40O8F\MC90025249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520" y="5103515"/>
            <a:ext cx="784423" cy="3970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jbr\AppData\Local\Microsoft\Windows\Temporary Internet Files\Content.IE5\5CJBPV8V\MC9004315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950154"/>
            <a:ext cx="1138647" cy="1146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jbr\AppData\Local\Microsoft\Windows\Temporary Internet Files\Content.IE5\KFS8SLHF\MC90043164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926442"/>
            <a:ext cx="1027810" cy="1027810"/>
          </a:xfrm>
          <a:prstGeom prst="rect">
            <a:avLst/>
          </a:prstGeom>
          <a:noFill/>
          <a:extLst>
            <a:ext uri="{909E8E84-426E-40DD-AFC4-6F175D3DCCD1}">
              <a14:hiddenFill xmlns:a14="http://schemas.microsoft.com/office/drawing/2010/main">
                <a:solidFill>
                  <a:srgbClr val="FFFFFF"/>
                </a:solidFill>
              </a14:hiddenFill>
            </a:ext>
          </a:extLst>
        </p:spPr>
      </p:pic>
      <p:sp>
        <p:nvSpPr>
          <p:cNvPr id="9" name="Flussdiagramm: Magnetplattenspeicher 8"/>
          <p:cNvSpPr/>
          <p:nvPr/>
        </p:nvSpPr>
        <p:spPr bwMode="auto">
          <a:xfrm>
            <a:off x="5148064" y="4190803"/>
            <a:ext cx="648072" cy="36004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10" name="Picture 3" descr="C:\Users\jbr\AppData\Local\Microsoft\Windows\Temporary Internet Files\Content.IE5\MLM40O8F\MC90025249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888" y="5069707"/>
            <a:ext cx="784423" cy="3970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jbr\AppData\Local\Microsoft\Windows\Temporary Internet Files\Content.IE5\5CJBPV8V\MC9004315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908720"/>
            <a:ext cx="1138647" cy="11462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jbr\AppData\Local\Microsoft\Windows\Temporary Internet Files\Content.IE5\5CJBPV8V\MC9004315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558" y="1944238"/>
            <a:ext cx="1138647" cy="11462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jbr\AppData\Local\Microsoft\Windows\Temporary Internet Files\Content.IE5\5CJBPV8V\MC9004315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948336"/>
            <a:ext cx="1138647" cy="114623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7850205" y="1270956"/>
            <a:ext cx="800219" cy="400110"/>
          </a:xfrm>
          <a:prstGeom prst="rect">
            <a:avLst/>
          </a:prstGeom>
          <a:noFill/>
        </p:spPr>
        <p:txBody>
          <a:bodyPr wrap="none" rtlCol="0">
            <a:spAutoFit/>
          </a:bodyPr>
          <a:lstStyle/>
          <a:p>
            <a:r>
              <a:rPr lang="de-DE" sz="2000" b="1" dirty="0" smtClean="0">
                <a:latin typeface="+mj-lt"/>
              </a:rPr>
              <a:t>Root</a:t>
            </a:r>
            <a:endParaRPr lang="de-DE" sz="2000" b="1" dirty="0">
              <a:latin typeface="+mj-lt"/>
            </a:endParaRPr>
          </a:p>
        </p:txBody>
      </p:sp>
      <p:sp>
        <p:nvSpPr>
          <p:cNvPr id="15" name="Textfeld 14"/>
          <p:cNvSpPr txBox="1"/>
          <p:nvPr/>
        </p:nvSpPr>
        <p:spPr>
          <a:xfrm>
            <a:off x="7850997" y="2249451"/>
            <a:ext cx="646331" cy="400110"/>
          </a:xfrm>
          <a:prstGeom prst="rect">
            <a:avLst/>
          </a:prstGeom>
          <a:noFill/>
        </p:spPr>
        <p:txBody>
          <a:bodyPr wrap="none" rtlCol="0">
            <a:spAutoFit/>
          </a:bodyPr>
          <a:lstStyle/>
          <a:p>
            <a:r>
              <a:rPr lang="de-DE" sz="2000" b="1" dirty="0" smtClean="0">
                <a:latin typeface="+mj-lt"/>
              </a:rPr>
              <a:t>de.</a:t>
            </a:r>
            <a:endParaRPr lang="de-DE" sz="2000" b="1" dirty="0">
              <a:latin typeface="+mj-lt"/>
            </a:endParaRPr>
          </a:p>
        </p:txBody>
      </p:sp>
      <p:sp>
        <p:nvSpPr>
          <p:cNvPr id="16" name="Textfeld 15"/>
          <p:cNvSpPr txBox="1"/>
          <p:nvPr/>
        </p:nvSpPr>
        <p:spPr>
          <a:xfrm>
            <a:off x="7543229" y="3175010"/>
            <a:ext cx="1473480" cy="523220"/>
          </a:xfrm>
          <a:prstGeom prst="rect">
            <a:avLst/>
          </a:prstGeom>
          <a:noFill/>
        </p:spPr>
        <p:txBody>
          <a:bodyPr wrap="none" rtlCol="0">
            <a:spAutoFit/>
          </a:bodyPr>
          <a:lstStyle/>
          <a:p>
            <a:r>
              <a:rPr lang="de-DE" sz="1400" b="1" dirty="0" err="1" smtClean="0">
                <a:latin typeface="+mj-lt"/>
              </a:rPr>
              <a:t>hackerspace</a:t>
            </a:r>
            <a:r>
              <a:rPr lang="de-DE" sz="1400" b="1" dirty="0" smtClean="0">
                <a:latin typeface="+mj-lt"/>
              </a:rPr>
              <a:t>-</a:t>
            </a:r>
            <a:br>
              <a:rPr lang="de-DE" sz="1400" b="1" dirty="0" smtClean="0">
                <a:latin typeface="+mj-lt"/>
              </a:rPr>
            </a:br>
            <a:r>
              <a:rPr lang="de-DE" sz="1400" b="1" dirty="0" smtClean="0">
                <a:latin typeface="+mj-lt"/>
              </a:rPr>
              <a:t>bremen.de.</a:t>
            </a:r>
            <a:endParaRPr lang="de-DE" sz="1400" b="1" dirty="0">
              <a:latin typeface="+mj-lt"/>
            </a:endParaRPr>
          </a:p>
        </p:txBody>
      </p:sp>
      <p:cxnSp>
        <p:nvCxnSpPr>
          <p:cNvPr id="14" name="Gerade Verbindung mit Pfeil 13"/>
          <p:cNvCxnSpPr>
            <a:stCxn id="1027" idx="0"/>
            <a:endCxn id="4" idx="3"/>
          </p:cNvCxnSpPr>
          <p:nvPr/>
        </p:nvCxnSpPr>
        <p:spPr bwMode="auto">
          <a:xfrm flipV="1">
            <a:off x="2159732" y="4584651"/>
            <a:ext cx="0" cy="518864"/>
          </a:xfrm>
          <a:prstGeom prst="straightConnector1">
            <a:avLst/>
          </a:prstGeom>
          <a:solidFill>
            <a:schemeClr val="accent1"/>
          </a:solidFill>
          <a:ln w="38100"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Gerade Verbindung mit Pfeil 18"/>
          <p:cNvCxnSpPr>
            <a:stCxn id="10" idx="0"/>
            <a:endCxn id="9" idx="3"/>
          </p:cNvCxnSpPr>
          <p:nvPr/>
        </p:nvCxnSpPr>
        <p:spPr bwMode="auto">
          <a:xfrm flipV="1">
            <a:off x="5472100" y="4550843"/>
            <a:ext cx="0" cy="518864"/>
          </a:xfrm>
          <a:prstGeom prst="straightConnector1">
            <a:avLst/>
          </a:prstGeom>
          <a:solidFill>
            <a:schemeClr val="accent1"/>
          </a:solidFill>
          <a:ln w="38100"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Textfeld 19"/>
          <p:cNvSpPr txBox="1"/>
          <p:nvPr/>
        </p:nvSpPr>
        <p:spPr>
          <a:xfrm>
            <a:off x="1450242" y="5466710"/>
            <a:ext cx="1418978" cy="338554"/>
          </a:xfrm>
          <a:prstGeom prst="rect">
            <a:avLst/>
          </a:prstGeom>
          <a:noFill/>
        </p:spPr>
        <p:txBody>
          <a:bodyPr wrap="none" rtlCol="0">
            <a:spAutoFit/>
          </a:bodyPr>
          <a:lstStyle/>
          <a:p>
            <a:r>
              <a:rPr lang="de-DE" sz="1600" b="1" dirty="0" smtClean="0">
                <a:latin typeface="+mj-lt"/>
              </a:rPr>
              <a:t>/</a:t>
            </a:r>
            <a:r>
              <a:rPr lang="de-DE" sz="1600" b="1" dirty="0" err="1" smtClean="0">
                <a:latin typeface="+mj-lt"/>
              </a:rPr>
              <a:t>etc</a:t>
            </a:r>
            <a:r>
              <a:rPr lang="de-DE" sz="1600" b="1" dirty="0" smtClean="0">
                <a:latin typeface="+mj-lt"/>
              </a:rPr>
              <a:t>/</a:t>
            </a:r>
            <a:r>
              <a:rPr lang="de-DE" sz="1600" b="1" dirty="0" err="1" smtClean="0">
                <a:latin typeface="+mj-lt"/>
              </a:rPr>
              <a:t>hosts</a:t>
            </a:r>
            <a:endParaRPr lang="de-DE" sz="1600" b="1" dirty="0">
              <a:latin typeface="+mj-lt"/>
            </a:endParaRPr>
          </a:p>
        </p:txBody>
      </p:sp>
      <p:sp>
        <p:nvSpPr>
          <p:cNvPr id="23" name="Textfeld 22"/>
          <p:cNvSpPr txBox="1"/>
          <p:nvPr/>
        </p:nvSpPr>
        <p:spPr>
          <a:xfrm>
            <a:off x="4762611" y="5466710"/>
            <a:ext cx="1418978" cy="338554"/>
          </a:xfrm>
          <a:prstGeom prst="rect">
            <a:avLst/>
          </a:prstGeom>
          <a:noFill/>
        </p:spPr>
        <p:txBody>
          <a:bodyPr wrap="none" rtlCol="0">
            <a:spAutoFit/>
          </a:bodyPr>
          <a:lstStyle/>
          <a:p>
            <a:r>
              <a:rPr lang="de-DE" sz="1600" b="1" dirty="0" smtClean="0">
                <a:latin typeface="+mj-lt"/>
              </a:rPr>
              <a:t>/</a:t>
            </a:r>
            <a:r>
              <a:rPr lang="de-DE" sz="1600" b="1" dirty="0" err="1" smtClean="0">
                <a:latin typeface="+mj-lt"/>
              </a:rPr>
              <a:t>etc</a:t>
            </a:r>
            <a:r>
              <a:rPr lang="de-DE" sz="1600" b="1" dirty="0" smtClean="0">
                <a:latin typeface="+mj-lt"/>
              </a:rPr>
              <a:t>/</a:t>
            </a:r>
            <a:r>
              <a:rPr lang="de-DE" sz="1600" b="1" dirty="0" err="1" smtClean="0">
                <a:latin typeface="+mj-lt"/>
              </a:rPr>
              <a:t>hosts</a:t>
            </a:r>
            <a:endParaRPr lang="de-DE" sz="1600" b="1" dirty="0">
              <a:latin typeface="+mj-lt"/>
            </a:endParaRPr>
          </a:p>
        </p:txBody>
      </p:sp>
      <p:sp>
        <p:nvSpPr>
          <p:cNvPr id="21" name="Textfeld 20"/>
          <p:cNvSpPr txBox="1"/>
          <p:nvPr/>
        </p:nvSpPr>
        <p:spPr>
          <a:xfrm>
            <a:off x="1259632" y="4499828"/>
            <a:ext cx="851515" cy="369332"/>
          </a:xfrm>
          <a:prstGeom prst="rect">
            <a:avLst/>
          </a:prstGeom>
          <a:noFill/>
        </p:spPr>
        <p:txBody>
          <a:bodyPr wrap="none" rtlCol="0">
            <a:spAutoFit/>
          </a:bodyPr>
          <a:lstStyle/>
          <a:p>
            <a:r>
              <a:rPr lang="de-DE" sz="1800" dirty="0" smtClean="0"/>
              <a:t>Cache</a:t>
            </a:r>
            <a:endParaRPr lang="de-DE" sz="1800" dirty="0"/>
          </a:p>
        </p:txBody>
      </p:sp>
      <p:sp>
        <p:nvSpPr>
          <p:cNvPr id="25" name="Textfeld 24"/>
          <p:cNvSpPr txBox="1"/>
          <p:nvPr/>
        </p:nvSpPr>
        <p:spPr>
          <a:xfrm>
            <a:off x="4572000" y="4457639"/>
            <a:ext cx="851515" cy="369332"/>
          </a:xfrm>
          <a:prstGeom prst="rect">
            <a:avLst/>
          </a:prstGeom>
          <a:noFill/>
        </p:spPr>
        <p:txBody>
          <a:bodyPr wrap="none" rtlCol="0">
            <a:spAutoFit/>
          </a:bodyPr>
          <a:lstStyle/>
          <a:p>
            <a:r>
              <a:rPr lang="de-DE" sz="1800" dirty="0" smtClean="0"/>
              <a:t>Cache</a:t>
            </a:r>
            <a:endParaRPr lang="de-DE" sz="1800" dirty="0"/>
          </a:p>
        </p:txBody>
      </p:sp>
      <p:cxnSp>
        <p:nvCxnSpPr>
          <p:cNvPr id="26" name="Gerade Verbindung mit Pfeil 25"/>
          <p:cNvCxnSpPr/>
          <p:nvPr/>
        </p:nvCxnSpPr>
        <p:spPr bwMode="auto">
          <a:xfrm>
            <a:off x="1307743" y="3696262"/>
            <a:ext cx="459777" cy="484664"/>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29" name="Gerade Verbindung mit Pfeil 28"/>
          <p:cNvCxnSpPr/>
          <p:nvPr/>
        </p:nvCxnSpPr>
        <p:spPr bwMode="auto">
          <a:xfrm>
            <a:off x="1239371" y="3912594"/>
            <a:ext cx="443996" cy="492037"/>
          </a:xfrm>
          <a:prstGeom prst="straightConnector1">
            <a:avLst/>
          </a:prstGeom>
          <a:ln>
            <a:solidFill>
              <a:srgbClr val="FF0000"/>
            </a:solidFill>
            <a:headEnd type="arrow" w="med" len="med"/>
            <a:tailEnd type="none"/>
          </a:ln>
          <a:extLst/>
        </p:spPr>
        <p:style>
          <a:lnRef idx="3">
            <a:schemeClr val="accent6"/>
          </a:lnRef>
          <a:fillRef idx="0">
            <a:schemeClr val="accent6"/>
          </a:fillRef>
          <a:effectRef idx="2">
            <a:schemeClr val="accent6"/>
          </a:effectRef>
          <a:fontRef idx="minor">
            <a:schemeClr val="tx1"/>
          </a:fontRef>
        </p:style>
      </p:cxnSp>
      <p:sp>
        <p:nvSpPr>
          <p:cNvPr id="30" name="Textfeld 29"/>
          <p:cNvSpPr txBox="1"/>
          <p:nvPr/>
        </p:nvSpPr>
        <p:spPr>
          <a:xfrm>
            <a:off x="1448924" y="3573016"/>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31" name="Textfeld 30"/>
          <p:cNvSpPr txBox="1"/>
          <p:nvPr/>
        </p:nvSpPr>
        <p:spPr>
          <a:xfrm>
            <a:off x="4761292" y="3615407"/>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32" name="Textfeld 31"/>
          <p:cNvSpPr txBox="1"/>
          <p:nvPr/>
        </p:nvSpPr>
        <p:spPr>
          <a:xfrm>
            <a:off x="1475656" y="2878336"/>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33" name="Textfeld 32"/>
          <p:cNvSpPr txBox="1"/>
          <p:nvPr/>
        </p:nvSpPr>
        <p:spPr>
          <a:xfrm>
            <a:off x="1121948" y="4110980"/>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34" name="Textfeld 33"/>
          <p:cNvSpPr txBox="1"/>
          <p:nvPr/>
        </p:nvSpPr>
        <p:spPr>
          <a:xfrm>
            <a:off x="4499992" y="2175247"/>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35" name="Textfeld 34"/>
          <p:cNvSpPr txBox="1"/>
          <p:nvPr/>
        </p:nvSpPr>
        <p:spPr>
          <a:xfrm>
            <a:off x="4419476" y="4113113"/>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cxnSp>
        <p:nvCxnSpPr>
          <p:cNvPr id="38" name="Gerade Verbindung mit Pfeil 37"/>
          <p:cNvCxnSpPr/>
          <p:nvPr/>
        </p:nvCxnSpPr>
        <p:spPr bwMode="auto">
          <a:xfrm>
            <a:off x="1307743" y="3303206"/>
            <a:ext cx="2256145" cy="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40" name="Gerade Verbindung mit Pfeil 39"/>
          <p:cNvCxnSpPr/>
          <p:nvPr/>
        </p:nvCxnSpPr>
        <p:spPr bwMode="auto">
          <a:xfrm>
            <a:off x="4616279" y="3717032"/>
            <a:ext cx="459777" cy="484664"/>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41" name="Gerade Verbindung mit Pfeil 40"/>
          <p:cNvCxnSpPr/>
          <p:nvPr/>
        </p:nvCxnSpPr>
        <p:spPr bwMode="auto">
          <a:xfrm>
            <a:off x="4547907" y="3933364"/>
            <a:ext cx="443996" cy="492037"/>
          </a:xfrm>
          <a:prstGeom prst="straightConnector1">
            <a:avLst/>
          </a:prstGeom>
          <a:ln>
            <a:solidFill>
              <a:srgbClr val="FF0000"/>
            </a:solidFill>
            <a:headEnd type="arrow" w="med" len="med"/>
            <a:tailEnd type="none"/>
          </a:ln>
          <a:extLst/>
        </p:spPr>
        <p:style>
          <a:lnRef idx="3">
            <a:schemeClr val="accent6"/>
          </a:lnRef>
          <a:fillRef idx="0">
            <a:schemeClr val="accent6"/>
          </a:fillRef>
          <a:effectRef idx="2">
            <a:schemeClr val="accent6"/>
          </a:effectRef>
          <a:fontRef idx="minor">
            <a:schemeClr val="tx1"/>
          </a:fontRef>
        </p:style>
      </p:cxnSp>
      <p:cxnSp>
        <p:nvCxnSpPr>
          <p:cNvPr id="42" name="Gerade Verbindung mit Pfeil 41"/>
          <p:cNvCxnSpPr/>
          <p:nvPr/>
        </p:nvCxnSpPr>
        <p:spPr bwMode="auto">
          <a:xfrm flipV="1">
            <a:off x="4499992" y="1270956"/>
            <a:ext cx="2302395" cy="1509972"/>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44" name="Gerade Verbindung mit Pfeil 43"/>
          <p:cNvCxnSpPr/>
          <p:nvPr/>
        </p:nvCxnSpPr>
        <p:spPr bwMode="auto">
          <a:xfrm flipV="1">
            <a:off x="4499992" y="1529373"/>
            <a:ext cx="2256145" cy="1463124"/>
          </a:xfrm>
          <a:prstGeom prst="straightConnector1">
            <a:avLst/>
          </a:prstGeom>
          <a:ln>
            <a:solidFill>
              <a:srgbClr val="FF0000"/>
            </a:solidFill>
            <a:headEnd type="arrow" w="med" len="med"/>
            <a:tailEnd type="none"/>
          </a:ln>
          <a:extLst/>
        </p:spPr>
        <p:style>
          <a:lnRef idx="3">
            <a:schemeClr val="accent6"/>
          </a:lnRef>
          <a:fillRef idx="0">
            <a:schemeClr val="accent6"/>
          </a:fillRef>
          <a:effectRef idx="2">
            <a:schemeClr val="accent6"/>
          </a:effectRef>
          <a:fontRef idx="minor">
            <a:schemeClr val="tx1"/>
          </a:fontRef>
        </p:style>
      </p:cxnSp>
      <p:sp>
        <p:nvSpPr>
          <p:cNvPr id="45" name="Textfeld 44"/>
          <p:cNvSpPr txBox="1"/>
          <p:nvPr/>
        </p:nvSpPr>
        <p:spPr>
          <a:xfrm>
            <a:off x="6300192" y="1671191"/>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cxnSp>
        <p:nvCxnSpPr>
          <p:cNvPr id="46" name="Gerade Verbindung mit Pfeil 45"/>
          <p:cNvCxnSpPr/>
          <p:nvPr/>
        </p:nvCxnSpPr>
        <p:spPr bwMode="auto">
          <a:xfrm flipV="1">
            <a:off x="4546242" y="2276872"/>
            <a:ext cx="2212730" cy="813604"/>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47" name="Textfeld 46"/>
          <p:cNvSpPr txBox="1"/>
          <p:nvPr/>
        </p:nvSpPr>
        <p:spPr>
          <a:xfrm>
            <a:off x="5625388" y="2211214"/>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cxnSp>
        <p:nvCxnSpPr>
          <p:cNvPr id="48" name="Gerade Verbindung mit Pfeil 47"/>
          <p:cNvCxnSpPr/>
          <p:nvPr/>
        </p:nvCxnSpPr>
        <p:spPr bwMode="auto">
          <a:xfrm flipV="1">
            <a:off x="4578350" y="2463800"/>
            <a:ext cx="2181225" cy="787401"/>
          </a:xfrm>
          <a:prstGeom prst="straightConnector1">
            <a:avLst/>
          </a:prstGeom>
          <a:ln>
            <a:solidFill>
              <a:srgbClr val="FF0000"/>
            </a:solidFill>
            <a:headEnd type="arrow" w="med" len="med"/>
            <a:tailEnd type="none"/>
          </a:ln>
          <a:extLst/>
        </p:spPr>
        <p:style>
          <a:lnRef idx="3">
            <a:schemeClr val="accent6"/>
          </a:lnRef>
          <a:fillRef idx="0">
            <a:schemeClr val="accent6"/>
          </a:fillRef>
          <a:effectRef idx="2">
            <a:schemeClr val="accent6"/>
          </a:effectRef>
          <a:fontRef idx="minor">
            <a:schemeClr val="tx1"/>
          </a:fontRef>
        </p:style>
      </p:cxnSp>
      <p:sp>
        <p:nvSpPr>
          <p:cNvPr id="49" name="Textfeld 48"/>
          <p:cNvSpPr txBox="1"/>
          <p:nvPr/>
        </p:nvSpPr>
        <p:spPr>
          <a:xfrm>
            <a:off x="6259996" y="2517357"/>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cxnSp>
        <p:nvCxnSpPr>
          <p:cNvPr id="54" name="Gerade Verbindung mit Pfeil 53"/>
          <p:cNvCxnSpPr/>
          <p:nvPr/>
        </p:nvCxnSpPr>
        <p:spPr bwMode="auto">
          <a:xfrm flipV="1">
            <a:off x="4583332" y="3356992"/>
            <a:ext cx="2148908" cy="9540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55" name="Gerade Verbindung mit Pfeil 54"/>
          <p:cNvCxnSpPr/>
          <p:nvPr/>
        </p:nvCxnSpPr>
        <p:spPr bwMode="auto">
          <a:xfrm flipV="1">
            <a:off x="4585366" y="3533775"/>
            <a:ext cx="2148809" cy="81633"/>
          </a:xfrm>
          <a:prstGeom prst="straightConnector1">
            <a:avLst/>
          </a:prstGeom>
          <a:ln>
            <a:solidFill>
              <a:srgbClr val="FF0000"/>
            </a:solidFill>
            <a:headEnd type="arrow" w="med" len="med"/>
            <a:tailEnd type="none"/>
          </a:ln>
          <a:extLst/>
        </p:spPr>
        <p:style>
          <a:lnRef idx="3">
            <a:schemeClr val="accent6"/>
          </a:lnRef>
          <a:fillRef idx="0">
            <a:schemeClr val="accent6"/>
          </a:fillRef>
          <a:effectRef idx="2">
            <a:schemeClr val="accent6"/>
          </a:effectRef>
          <a:fontRef idx="minor">
            <a:schemeClr val="tx1"/>
          </a:fontRef>
        </p:style>
      </p:cxnSp>
      <p:sp>
        <p:nvSpPr>
          <p:cNvPr id="79" name="Textfeld 78"/>
          <p:cNvSpPr txBox="1"/>
          <p:nvPr/>
        </p:nvSpPr>
        <p:spPr>
          <a:xfrm>
            <a:off x="5076056" y="3009652"/>
            <a:ext cx="732893"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1039" name="Rechteck 1038"/>
          <p:cNvSpPr/>
          <p:nvPr/>
        </p:nvSpPr>
        <p:spPr>
          <a:xfrm>
            <a:off x="5684585" y="3533775"/>
            <a:ext cx="732893" cy="461665"/>
          </a:xfrm>
          <a:prstGeom prst="rect">
            <a:avLst/>
          </a:prstGeom>
        </p:spPr>
        <p:txBody>
          <a:bodyPr wrap="none">
            <a:spAutoFit/>
          </a:bodyPr>
          <a:lstStyle/>
          <a:p>
            <a:r>
              <a:rPr lang="de-DE" dirty="0" smtClean="0">
                <a:solidFill>
                  <a:schemeClr val="accent2"/>
                </a:solidFill>
                <a:sym typeface="Wingdings"/>
              </a:rPr>
              <a:t></a:t>
            </a:r>
            <a:endParaRPr lang="de-DE" dirty="0"/>
          </a:p>
        </p:txBody>
      </p:sp>
      <p:cxnSp>
        <p:nvCxnSpPr>
          <p:cNvPr id="82" name="Gerade Verbindung mit Pfeil 81"/>
          <p:cNvCxnSpPr/>
          <p:nvPr/>
        </p:nvCxnSpPr>
        <p:spPr bwMode="auto">
          <a:xfrm>
            <a:off x="1307743" y="3455606"/>
            <a:ext cx="2256145" cy="0"/>
          </a:xfrm>
          <a:prstGeom prst="straightConnector1">
            <a:avLst/>
          </a:prstGeom>
          <a:ln>
            <a:solidFill>
              <a:srgbClr val="FF0000"/>
            </a:solidFill>
            <a:headEnd type="arrow" w="med" len="med"/>
            <a:tailEnd type="none"/>
          </a:ln>
          <a:extLst/>
        </p:spPr>
        <p:style>
          <a:lnRef idx="3">
            <a:schemeClr val="accent6"/>
          </a:lnRef>
          <a:fillRef idx="0">
            <a:schemeClr val="accent6"/>
          </a:fillRef>
          <a:effectRef idx="2">
            <a:schemeClr val="accent6"/>
          </a:effectRef>
          <a:fontRef idx="minor">
            <a:schemeClr val="tx1"/>
          </a:fontRef>
        </p:style>
      </p:cxnSp>
      <p:sp>
        <p:nvSpPr>
          <p:cNvPr id="83" name="Rechteck 82"/>
          <p:cNvSpPr/>
          <p:nvPr/>
        </p:nvSpPr>
        <p:spPr>
          <a:xfrm>
            <a:off x="2699792" y="3421881"/>
            <a:ext cx="732893" cy="461665"/>
          </a:xfrm>
          <a:prstGeom prst="rect">
            <a:avLst/>
          </a:prstGeom>
        </p:spPr>
        <p:txBody>
          <a:bodyPr wrap="none">
            <a:spAutoFit/>
          </a:bodyPr>
          <a:lstStyle/>
          <a:p>
            <a:r>
              <a:rPr lang="de-DE" dirty="0" smtClean="0">
                <a:solidFill>
                  <a:schemeClr val="accent2"/>
                </a:solidFill>
                <a:sym typeface="Wingdings"/>
              </a:rPr>
              <a:t></a:t>
            </a:r>
            <a:endParaRPr lang="de-DE" dirty="0"/>
          </a:p>
        </p:txBody>
      </p:sp>
      <p:sp>
        <p:nvSpPr>
          <p:cNvPr id="1040" name="Textfeld 1039"/>
          <p:cNvSpPr txBox="1"/>
          <p:nvPr/>
        </p:nvSpPr>
        <p:spPr>
          <a:xfrm>
            <a:off x="258905" y="2175245"/>
            <a:ext cx="1417376" cy="461665"/>
          </a:xfrm>
          <a:prstGeom prst="rect">
            <a:avLst/>
          </a:prstGeom>
          <a:noFill/>
        </p:spPr>
        <p:txBody>
          <a:bodyPr wrap="none" rtlCol="0">
            <a:spAutoFit/>
          </a:bodyPr>
          <a:lstStyle/>
          <a:p>
            <a:r>
              <a:rPr lang="de-DE" dirty="0" smtClean="0"/>
              <a:t>Benutzer</a:t>
            </a:r>
          </a:p>
        </p:txBody>
      </p:sp>
      <p:sp>
        <p:nvSpPr>
          <p:cNvPr id="85" name="Textfeld 84"/>
          <p:cNvSpPr txBox="1"/>
          <p:nvPr/>
        </p:nvSpPr>
        <p:spPr>
          <a:xfrm>
            <a:off x="2504604" y="1990580"/>
            <a:ext cx="1863011" cy="830997"/>
          </a:xfrm>
          <a:prstGeom prst="rect">
            <a:avLst/>
          </a:prstGeom>
          <a:noFill/>
        </p:spPr>
        <p:txBody>
          <a:bodyPr wrap="none" rtlCol="0">
            <a:spAutoFit/>
          </a:bodyPr>
          <a:lstStyle/>
          <a:p>
            <a:pPr algn="r"/>
            <a:r>
              <a:rPr lang="de-DE" dirty="0" smtClean="0"/>
              <a:t>Caching</a:t>
            </a:r>
            <a:br>
              <a:rPr lang="de-DE" dirty="0" smtClean="0"/>
            </a:br>
            <a:r>
              <a:rPr lang="de-DE" dirty="0" smtClean="0"/>
              <a:t>Nameserver</a:t>
            </a:r>
          </a:p>
        </p:txBody>
      </p:sp>
      <p:sp>
        <p:nvSpPr>
          <p:cNvPr id="86" name="Textfeld 85"/>
          <p:cNvSpPr txBox="1"/>
          <p:nvPr/>
        </p:nvSpPr>
        <p:spPr>
          <a:xfrm>
            <a:off x="6802387" y="4169152"/>
            <a:ext cx="1896673" cy="830997"/>
          </a:xfrm>
          <a:prstGeom prst="rect">
            <a:avLst/>
          </a:prstGeom>
          <a:noFill/>
        </p:spPr>
        <p:txBody>
          <a:bodyPr wrap="none" rtlCol="0">
            <a:spAutoFit/>
          </a:bodyPr>
          <a:lstStyle/>
          <a:p>
            <a:r>
              <a:rPr lang="de-DE" dirty="0" smtClean="0"/>
              <a:t>Autoritative</a:t>
            </a:r>
            <a:br>
              <a:rPr lang="de-DE" dirty="0" smtClean="0"/>
            </a:br>
            <a:r>
              <a:rPr lang="de-DE" dirty="0" smtClean="0"/>
              <a:t>Nameserver</a:t>
            </a:r>
          </a:p>
        </p:txBody>
      </p:sp>
    </p:spTree>
    <p:extLst>
      <p:ext uri="{BB962C8B-B14F-4D97-AF65-F5344CB8AC3E}">
        <p14:creationId xmlns:p14="http://schemas.microsoft.com/office/powerpoint/2010/main" val="38234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500"/>
                                        <p:tgtEl>
                                          <p:spTgt spid="85"/>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500"/>
                                        <p:tgtEl>
                                          <p:spTgt spid="5"/>
                                        </p:tgtEl>
                                      </p:cBhvr>
                                    </p:animEffect>
                                  </p:childTnLst>
                                </p:cTn>
                              </p:par>
                              <p:par>
                                <p:cTn id="90" presetID="10" presetClass="entr" presetSubtype="0" fill="hold"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500"/>
                                        <p:tgtEl>
                                          <p:spTgt spid="1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par>
                                <p:cTn id="112" presetID="10" presetClass="entr" presetSubtype="0" fill="hold" nodeType="with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fade">
                                      <p:cBhvr>
                                        <p:cTn id="114" dur="500"/>
                                        <p:tgtEl>
                                          <p:spTgt spid="1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500"/>
                                        <p:tgtEl>
                                          <p:spTgt spid="4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fade">
                                      <p:cBhvr>
                                        <p:cTn id="130" dur="500"/>
                                        <p:tgtEl>
                                          <p:spTgt spid="79"/>
                                        </p:tgtEl>
                                      </p:cBhvr>
                                    </p:animEffect>
                                  </p:childTnLst>
                                </p:cTn>
                              </p:par>
                              <p:par>
                                <p:cTn id="131" presetID="10" presetClass="entr" presetSubtype="0" fill="hold"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500"/>
                                        <p:tgtEl>
                                          <p:spTgt spid="5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fade">
                                      <p:cBhvr>
                                        <p:cTn id="136" dur="500"/>
                                        <p:tgtEl>
                                          <p:spTgt spid="16"/>
                                        </p:tgtEl>
                                      </p:cBhvr>
                                    </p:animEffect>
                                  </p:childTnLst>
                                </p:cTn>
                              </p:par>
                              <p:par>
                                <p:cTn id="137" presetID="10" presetClass="entr" presetSubtype="0" fill="hold" nodeType="with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500"/>
                                        <p:tgtEl>
                                          <p:spTgt spid="13"/>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fade">
                                      <p:cBhvr>
                                        <p:cTn id="144" dur="500"/>
                                        <p:tgtEl>
                                          <p:spTgt spid="5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039"/>
                                        </p:tgtEl>
                                        <p:attrNameLst>
                                          <p:attrName>style.visibility</p:attrName>
                                        </p:attrNameLst>
                                      </p:cBhvr>
                                      <p:to>
                                        <p:strVal val="visible"/>
                                      </p:to>
                                    </p:set>
                                    <p:animEffect transition="in" filter="fade">
                                      <p:cBhvr>
                                        <p:cTn id="147" dur="500"/>
                                        <p:tgtEl>
                                          <p:spTgt spid="103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82"/>
                                        </p:tgtEl>
                                        <p:attrNameLst>
                                          <p:attrName>style.visibility</p:attrName>
                                        </p:attrNameLst>
                                      </p:cBhvr>
                                      <p:to>
                                        <p:strVal val="visible"/>
                                      </p:to>
                                    </p:set>
                                    <p:animEffect transition="in" filter="fade">
                                      <p:cBhvr>
                                        <p:cTn id="152" dur="500"/>
                                        <p:tgtEl>
                                          <p:spTgt spid="8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83"/>
                                        </p:tgtEl>
                                        <p:attrNameLst>
                                          <p:attrName>style.visibility</p:attrName>
                                        </p:attrNameLst>
                                      </p:cBhvr>
                                      <p:to>
                                        <p:strVal val="visible"/>
                                      </p:to>
                                    </p:set>
                                    <p:animEffect transition="in" filter="fade">
                                      <p:cBhvr>
                                        <p:cTn id="15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p:bldP spid="15" grpId="0"/>
      <p:bldP spid="16" grpId="0"/>
      <p:bldP spid="20" grpId="0"/>
      <p:bldP spid="23" grpId="0"/>
      <p:bldP spid="21" grpId="0"/>
      <p:bldP spid="25" grpId="0"/>
      <p:bldP spid="30" grpId="0"/>
      <p:bldP spid="31" grpId="0"/>
      <p:bldP spid="32" grpId="0"/>
      <p:bldP spid="33" grpId="0"/>
      <p:bldP spid="34" grpId="0"/>
      <p:bldP spid="35" grpId="0"/>
      <p:bldP spid="45" grpId="0"/>
      <p:bldP spid="47" grpId="0"/>
      <p:bldP spid="49" grpId="0"/>
      <p:bldP spid="79" grpId="0"/>
      <p:bldP spid="1039" grpId="0"/>
      <p:bldP spid="83" grpId="0"/>
      <p:bldP spid="85" grpId="0"/>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Top-Level Domains</a:t>
            </a:r>
            <a:endParaRPr lang="de-DE" dirty="0"/>
          </a:p>
        </p:txBody>
      </p:sp>
      <p:sp>
        <p:nvSpPr>
          <p:cNvPr id="5" name="Inhaltsplatzhalter 4"/>
          <p:cNvSpPr>
            <a:spLocks noGrp="1"/>
          </p:cNvSpPr>
          <p:nvPr>
            <p:ph idx="1"/>
          </p:nvPr>
        </p:nvSpPr>
        <p:spPr/>
        <p:txBody>
          <a:bodyPr/>
          <a:lstStyle/>
          <a:p>
            <a:r>
              <a:rPr lang="de-DE" dirty="0" smtClean="0"/>
              <a:t>Die IANA (Internet </a:t>
            </a:r>
            <a:r>
              <a:rPr lang="de-DE" dirty="0" err="1" smtClean="0"/>
              <a:t>Assigned</a:t>
            </a:r>
            <a:r>
              <a:rPr lang="de-DE" dirty="0" smtClean="0"/>
              <a:t> Numbers Authority) ist der Manager der DNS Root Zone</a:t>
            </a:r>
          </a:p>
          <a:p>
            <a:pPr>
              <a:tabLst>
                <a:tab pos="3946525" algn="l"/>
              </a:tabLst>
            </a:pPr>
            <a:r>
              <a:rPr lang="de-DE" dirty="0" smtClean="0"/>
              <a:t>Unterscheidung in</a:t>
            </a:r>
          </a:p>
          <a:p>
            <a:pPr lvl="1">
              <a:tabLst>
                <a:tab pos="3946525" algn="l"/>
              </a:tabLst>
            </a:pPr>
            <a:r>
              <a:rPr lang="de-DE" dirty="0" err="1" smtClean="0"/>
              <a:t>Generic</a:t>
            </a:r>
            <a:r>
              <a:rPr lang="de-DE" dirty="0" smtClean="0"/>
              <a:t> TLDs (</a:t>
            </a:r>
            <a:r>
              <a:rPr lang="de-DE" dirty="0" err="1" smtClean="0"/>
              <a:t>gTLD</a:t>
            </a:r>
            <a:r>
              <a:rPr lang="de-DE" dirty="0" smtClean="0"/>
              <a:t>)</a:t>
            </a:r>
          </a:p>
          <a:p>
            <a:pPr lvl="2">
              <a:tabLst>
                <a:tab pos="3946525" algn="l"/>
              </a:tabLst>
            </a:pPr>
            <a:r>
              <a:rPr lang="de-DE" dirty="0" err="1" smtClean="0"/>
              <a:t>Sponsored</a:t>
            </a:r>
            <a:r>
              <a:rPr lang="de-DE" dirty="0" smtClean="0"/>
              <a:t> TLDs (</a:t>
            </a:r>
            <a:r>
              <a:rPr lang="de-DE" dirty="0" err="1" smtClean="0"/>
              <a:t>sTLD</a:t>
            </a:r>
            <a:r>
              <a:rPr lang="de-DE" dirty="0" smtClean="0"/>
              <a:t>): 	</a:t>
            </a:r>
            <a:r>
              <a:rPr lang="de-DE" b="1" dirty="0" smtClean="0">
                <a:latin typeface="+mj-lt"/>
              </a:rPr>
              <a:t>.</a:t>
            </a:r>
            <a:r>
              <a:rPr lang="de-DE" b="1" dirty="0" err="1" smtClean="0">
                <a:latin typeface="+mj-lt"/>
              </a:rPr>
              <a:t>museum</a:t>
            </a:r>
            <a:r>
              <a:rPr lang="de-DE" dirty="0"/>
              <a:t>,</a:t>
            </a:r>
            <a:r>
              <a:rPr lang="de-DE" b="1" dirty="0" smtClean="0">
                <a:latin typeface="+mj-lt"/>
              </a:rPr>
              <a:t> .xxx</a:t>
            </a:r>
            <a:r>
              <a:rPr lang="de-DE" dirty="0"/>
              <a:t>,</a:t>
            </a:r>
            <a:r>
              <a:rPr lang="de-DE" b="1" dirty="0" smtClean="0">
                <a:latin typeface="+mj-lt"/>
              </a:rPr>
              <a:t> .</a:t>
            </a:r>
            <a:r>
              <a:rPr lang="de-DE" b="1" dirty="0" err="1" smtClean="0">
                <a:latin typeface="+mj-lt"/>
              </a:rPr>
              <a:t>berlin</a:t>
            </a:r>
            <a:endParaRPr lang="de-DE" b="1" dirty="0" smtClean="0">
              <a:latin typeface="+mj-lt"/>
            </a:endParaRPr>
          </a:p>
          <a:p>
            <a:pPr lvl="2">
              <a:tabLst>
                <a:tab pos="3946525" algn="l"/>
              </a:tabLst>
            </a:pPr>
            <a:r>
              <a:rPr lang="de-DE" dirty="0" err="1" smtClean="0"/>
              <a:t>Unsponsored</a:t>
            </a:r>
            <a:r>
              <a:rPr lang="de-DE" dirty="0" smtClean="0"/>
              <a:t> TLDs (</a:t>
            </a:r>
            <a:r>
              <a:rPr lang="de-DE" dirty="0" err="1" smtClean="0"/>
              <a:t>uTLD</a:t>
            </a:r>
            <a:r>
              <a:rPr lang="de-DE" dirty="0" smtClean="0"/>
              <a:t>):	</a:t>
            </a:r>
            <a:r>
              <a:rPr lang="de-DE" b="1" dirty="0">
                <a:latin typeface="+mj-lt"/>
              </a:rPr>
              <a:t>.</a:t>
            </a:r>
            <a:r>
              <a:rPr lang="de-DE" b="1" dirty="0" err="1">
                <a:latin typeface="+mj-lt"/>
              </a:rPr>
              <a:t>com</a:t>
            </a:r>
            <a:r>
              <a:rPr lang="de-DE" dirty="0"/>
              <a:t>,</a:t>
            </a:r>
            <a:r>
              <a:rPr lang="de-DE" b="1" dirty="0">
                <a:latin typeface="+mj-lt"/>
              </a:rPr>
              <a:t> .net</a:t>
            </a:r>
            <a:r>
              <a:rPr lang="de-DE" dirty="0"/>
              <a:t>,</a:t>
            </a:r>
            <a:r>
              <a:rPr lang="de-DE" b="1" dirty="0">
                <a:latin typeface="+mj-lt"/>
              </a:rPr>
              <a:t> .</a:t>
            </a:r>
            <a:r>
              <a:rPr lang="de-DE" b="1" dirty="0" err="1">
                <a:latin typeface="+mj-lt"/>
              </a:rPr>
              <a:t>org</a:t>
            </a:r>
            <a:endParaRPr lang="de-DE" b="1" dirty="0">
              <a:latin typeface="+mj-lt"/>
            </a:endParaRPr>
          </a:p>
          <a:p>
            <a:pPr lvl="1">
              <a:tabLst>
                <a:tab pos="3946525" algn="l"/>
              </a:tabLst>
            </a:pPr>
            <a:r>
              <a:rPr lang="de-DE" dirty="0" smtClean="0"/>
              <a:t>Country-Code TLDs  (ccTLD):	</a:t>
            </a:r>
            <a:r>
              <a:rPr lang="de-DE" b="1" dirty="0">
                <a:latin typeface="+mj-lt"/>
              </a:rPr>
              <a:t>.de</a:t>
            </a:r>
            <a:r>
              <a:rPr lang="de-DE" dirty="0"/>
              <a:t>,</a:t>
            </a:r>
            <a:r>
              <a:rPr lang="de-DE" b="1" dirty="0">
                <a:latin typeface="+mj-lt"/>
              </a:rPr>
              <a:t> .at</a:t>
            </a:r>
            <a:r>
              <a:rPr lang="de-DE" dirty="0"/>
              <a:t>,</a:t>
            </a:r>
            <a:r>
              <a:rPr lang="de-DE" b="1" dirty="0">
                <a:latin typeface="+mj-lt"/>
              </a:rPr>
              <a:t> .</a:t>
            </a:r>
            <a:r>
              <a:rPr lang="de-DE" b="1" dirty="0" err="1">
                <a:latin typeface="+mj-lt"/>
              </a:rPr>
              <a:t>ch</a:t>
            </a:r>
            <a:endParaRPr lang="de-DE" b="1" dirty="0">
              <a:latin typeface="+mj-lt"/>
            </a:endParaRPr>
          </a:p>
          <a:p>
            <a:pPr lvl="1">
              <a:tabLst>
                <a:tab pos="3946525" algn="l"/>
              </a:tabLst>
            </a:pPr>
            <a:r>
              <a:rPr lang="de-DE" dirty="0" smtClean="0"/>
              <a:t>Infrastructure TLDs (</a:t>
            </a:r>
            <a:r>
              <a:rPr lang="de-DE" dirty="0" err="1" smtClean="0"/>
              <a:t>iTLD</a:t>
            </a:r>
            <a:r>
              <a:rPr lang="de-DE" dirty="0" smtClean="0"/>
              <a:t>):	</a:t>
            </a:r>
            <a:r>
              <a:rPr lang="de-DE" b="1" dirty="0">
                <a:latin typeface="+mj-lt"/>
              </a:rPr>
              <a:t>.</a:t>
            </a:r>
            <a:r>
              <a:rPr lang="de-DE" b="1" dirty="0" err="1">
                <a:latin typeface="+mj-lt"/>
              </a:rPr>
              <a:t>arpa</a:t>
            </a:r>
            <a:endParaRPr lang="de-DE" b="1" dirty="0">
              <a:latin typeface="+mj-lt"/>
            </a:endParaRPr>
          </a:p>
          <a:p>
            <a:endParaRPr lang="de-DE" dirty="0"/>
          </a:p>
          <a:p>
            <a:r>
              <a:rPr lang="de-DE" dirty="0" smtClean="0"/>
              <a:t>Vollständige Liste der existierenden TLDs:</a:t>
            </a:r>
            <a:br>
              <a:rPr lang="de-DE" dirty="0" smtClean="0"/>
            </a:br>
            <a:r>
              <a:rPr lang="de-DE" dirty="0" smtClean="0">
                <a:hlinkClick r:id="rId3"/>
              </a:rPr>
              <a:t>http</a:t>
            </a:r>
            <a:r>
              <a:rPr lang="de-DE" dirty="0">
                <a:hlinkClick r:id="rId3"/>
              </a:rPr>
              <a:t>://</a:t>
            </a:r>
            <a:r>
              <a:rPr lang="de-DE" dirty="0" smtClean="0">
                <a:hlinkClick r:id="rId3"/>
              </a:rPr>
              <a:t>www.iana.org/domains/root/db</a:t>
            </a:r>
            <a:endParaRPr lang="de-DE" dirty="0" smtClean="0"/>
          </a:p>
          <a:p>
            <a:endParaRPr lang="de-DE" dirty="0" smtClean="0"/>
          </a:p>
          <a:p>
            <a:pPr lvl="1"/>
            <a:endParaRPr lang="de-DE" dirty="0" smtClean="0"/>
          </a:p>
          <a:p>
            <a:endParaRPr lang="de-DE" i="1" dirty="0"/>
          </a:p>
        </p:txBody>
      </p:sp>
    </p:spTree>
    <p:extLst>
      <p:ext uri="{BB962C8B-B14F-4D97-AF65-F5344CB8AC3E}">
        <p14:creationId xmlns:p14="http://schemas.microsoft.com/office/powerpoint/2010/main" val="569089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Second-Level Domains</a:t>
            </a:r>
            <a:endParaRPr lang="de-DE" dirty="0"/>
          </a:p>
        </p:txBody>
      </p:sp>
      <p:sp>
        <p:nvSpPr>
          <p:cNvPr id="5" name="Inhaltsplatzhalter 4"/>
          <p:cNvSpPr>
            <a:spLocks noGrp="1"/>
          </p:cNvSpPr>
          <p:nvPr>
            <p:ph idx="1"/>
          </p:nvPr>
        </p:nvSpPr>
        <p:spPr/>
        <p:txBody>
          <a:bodyPr/>
          <a:lstStyle/>
          <a:p>
            <a:r>
              <a:rPr lang="de-DE" dirty="0" smtClean="0"/>
              <a:t>Die Second-Level Domains sind je nach TLD frei verfügbar oder unterliegen weiteren Einschränkungen, z.B.</a:t>
            </a:r>
          </a:p>
          <a:p>
            <a:pPr lvl="1"/>
            <a:endParaRPr lang="de-DE" dirty="0" smtClean="0"/>
          </a:p>
          <a:p>
            <a:pPr lvl="1"/>
            <a:r>
              <a:rPr lang="de-DE" dirty="0" smtClean="0"/>
              <a:t>Bei </a:t>
            </a:r>
            <a:r>
              <a:rPr lang="de-DE" dirty="0" err="1" smtClean="0"/>
              <a:t>ccTLDs</a:t>
            </a:r>
            <a:r>
              <a:rPr lang="de-DE" dirty="0" smtClean="0"/>
              <a:t> muss ggf. der Domaininhaber Einwohner des jeweiligen Landes sein</a:t>
            </a:r>
          </a:p>
          <a:p>
            <a:pPr lvl="1"/>
            <a:r>
              <a:rPr lang="de-DE" dirty="0" smtClean="0"/>
              <a:t>Unter der TLD </a:t>
            </a:r>
            <a:r>
              <a:rPr lang="de-DE" b="1" dirty="0" smtClean="0">
                <a:latin typeface="+mj-lt"/>
              </a:rPr>
              <a:t>.</a:t>
            </a:r>
            <a:r>
              <a:rPr lang="de-DE" b="1" dirty="0" err="1" smtClean="0">
                <a:latin typeface="+mj-lt"/>
              </a:rPr>
              <a:t>uk</a:t>
            </a:r>
            <a:r>
              <a:rPr lang="de-DE" b="1" dirty="0" smtClean="0">
                <a:latin typeface="+mj-lt"/>
              </a:rPr>
              <a:t> </a:t>
            </a:r>
            <a:r>
              <a:rPr lang="de-DE" dirty="0" smtClean="0"/>
              <a:t>müssen sich alle Firmen die SLD </a:t>
            </a:r>
            <a:r>
              <a:rPr lang="de-DE" b="1" dirty="0" smtClean="0">
                <a:latin typeface="+mj-lt"/>
              </a:rPr>
              <a:t>.co.uk </a:t>
            </a:r>
            <a:r>
              <a:rPr lang="de-DE" dirty="0" smtClean="0"/>
              <a:t>teilen</a:t>
            </a:r>
          </a:p>
          <a:p>
            <a:pPr lvl="1"/>
            <a:r>
              <a:rPr lang="de-DE" dirty="0" smtClean="0"/>
              <a:t>Die TLD </a:t>
            </a:r>
            <a:r>
              <a:rPr lang="de-DE" b="1" dirty="0" smtClean="0">
                <a:latin typeface="+mj-lt"/>
              </a:rPr>
              <a:t>.</a:t>
            </a:r>
            <a:r>
              <a:rPr lang="de-DE" b="1" dirty="0" err="1" smtClean="0">
                <a:latin typeface="+mj-lt"/>
              </a:rPr>
              <a:t>aero</a:t>
            </a:r>
            <a:r>
              <a:rPr lang="de-DE" dirty="0"/>
              <a:t>  ist exklusiv den Unternehmen, Organisationen, Verbänden, Behörden und Einzelpersonen (z. B. Piloten) der Luftfahrtbranche </a:t>
            </a:r>
            <a:r>
              <a:rPr lang="de-DE" dirty="0" smtClean="0"/>
              <a:t>vorbehalten</a:t>
            </a:r>
          </a:p>
          <a:p>
            <a:pPr lvl="1"/>
            <a:r>
              <a:rPr lang="de-DE" dirty="0" smtClean="0"/>
              <a:t>Die TLD </a:t>
            </a:r>
            <a:r>
              <a:rPr lang="de-DE" b="1" dirty="0" smtClean="0">
                <a:latin typeface="+mj-lt"/>
              </a:rPr>
              <a:t>.</a:t>
            </a:r>
            <a:r>
              <a:rPr lang="de-DE" b="1" dirty="0" err="1" smtClean="0">
                <a:latin typeface="+mj-lt"/>
              </a:rPr>
              <a:t>coop</a:t>
            </a:r>
            <a:r>
              <a:rPr lang="de-DE" dirty="0"/>
              <a:t> </a:t>
            </a:r>
            <a:r>
              <a:rPr lang="de-DE" dirty="0" smtClean="0"/>
              <a:t>wird </a:t>
            </a:r>
            <a:r>
              <a:rPr lang="de-DE" dirty="0"/>
              <a:t>nur an eingetragene Genossenschaften vergeben</a:t>
            </a:r>
            <a:endParaRPr lang="de-DE" dirty="0" smtClean="0"/>
          </a:p>
          <a:p>
            <a:endParaRPr lang="de-DE" dirty="0" smtClean="0"/>
          </a:p>
          <a:p>
            <a:endParaRPr lang="de-DE" i="1" dirty="0"/>
          </a:p>
        </p:txBody>
      </p:sp>
    </p:spTree>
    <p:extLst>
      <p:ext uri="{BB962C8B-B14F-4D97-AF65-F5344CB8AC3E}">
        <p14:creationId xmlns:p14="http://schemas.microsoft.com/office/powerpoint/2010/main" val="3253876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Subdomains</a:t>
            </a:r>
            <a:endParaRPr lang="de-DE" dirty="0"/>
          </a:p>
        </p:txBody>
      </p:sp>
      <p:sp>
        <p:nvSpPr>
          <p:cNvPr id="3" name="Inhaltsplatzhalter 2"/>
          <p:cNvSpPr>
            <a:spLocks noGrp="1"/>
          </p:cNvSpPr>
          <p:nvPr>
            <p:ph idx="1"/>
          </p:nvPr>
        </p:nvSpPr>
        <p:spPr/>
        <p:txBody>
          <a:bodyPr/>
          <a:lstStyle/>
          <a:p>
            <a:r>
              <a:rPr lang="de-DE" dirty="0" smtClean="0"/>
              <a:t>Subdomains unterliegen keinen speziellen Regeln</a:t>
            </a:r>
          </a:p>
          <a:p>
            <a:r>
              <a:rPr lang="de-DE" dirty="0" smtClean="0"/>
              <a:t>Werden vom Inhaber der Domain eigenverantwortlich erstellt</a:t>
            </a:r>
          </a:p>
          <a:p>
            <a:endParaRPr lang="de-DE" dirty="0"/>
          </a:p>
          <a:p>
            <a:r>
              <a:rPr lang="de-DE" dirty="0"/>
              <a:t>Z.B. </a:t>
            </a:r>
            <a:r>
              <a:rPr lang="de-DE" b="1" dirty="0" err="1">
                <a:latin typeface="+mj-lt"/>
              </a:rPr>
              <a:t>www</a:t>
            </a:r>
            <a:r>
              <a:rPr lang="de-DE" dirty="0"/>
              <a:t>, </a:t>
            </a:r>
            <a:r>
              <a:rPr lang="de-DE" b="1" dirty="0">
                <a:latin typeface="+mj-lt"/>
              </a:rPr>
              <a:t>ftp</a:t>
            </a:r>
            <a:r>
              <a:rPr lang="de-DE" dirty="0"/>
              <a:t>, </a:t>
            </a:r>
            <a:r>
              <a:rPr lang="de-DE" b="1" dirty="0" err="1">
                <a:latin typeface="+mj-lt"/>
              </a:rPr>
              <a:t>chili</a:t>
            </a:r>
            <a:r>
              <a:rPr lang="de-DE" dirty="0"/>
              <a:t>, </a:t>
            </a:r>
            <a:r>
              <a:rPr lang="de-DE" b="1" dirty="0" err="1">
                <a:latin typeface="+mj-lt"/>
              </a:rPr>
              <a:t>ldap</a:t>
            </a:r>
            <a:r>
              <a:rPr lang="de-DE" dirty="0"/>
              <a:t>, </a:t>
            </a:r>
            <a:r>
              <a:rPr lang="de-DE" b="1" dirty="0" err="1">
                <a:latin typeface="+mj-lt"/>
              </a:rPr>
              <a:t>blog</a:t>
            </a:r>
            <a:r>
              <a:rPr lang="de-DE" dirty="0" smtClean="0"/>
              <a:t>, </a:t>
            </a:r>
            <a:r>
              <a:rPr lang="de-DE" b="1" dirty="0" err="1" smtClean="0">
                <a:latin typeface="+mj-lt"/>
              </a:rPr>
              <a:t>shop</a:t>
            </a:r>
            <a:r>
              <a:rPr lang="de-DE" dirty="0" smtClean="0"/>
              <a:t>, </a:t>
            </a:r>
            <a:r>
              <a:rPr lang="de-DE" dirty="0"/>
              <a:t>…</a:t>
            </a:r>
          </a:p>
          <a:p>
            <a:endParaRPr lang="de-DE" dirty="0" smtClean="0"/>
          </a:p>
          <a:p>
            <a:r>
              <a:rPr lang="de-DE" dirty="0" smtClean="0"/>
              <a:t>Aber auch: </a:t>
            </a:r>
            <a:r>
              <a:rPr lang="de-DE" b="1" dirty="0" smtClean="0">
                <a:latin typeface="+mj-lt"/>
              </a:rPr>
              <a:t>www.fbe</a:t>
            </a:r>
            <a:r>
              <a:rPr lang="de-DE" dirty="0" smtClean="0"/>
              <a:t>, </a:t>
            </a:r>
            <a:r>
              <a:rPr lang="de-DE" b="1" dirty="0" smtClean="0">
                <a:latin typeface="+mj-lt"/>
              </a:rPr>
              <a:t>windows.1.pc</a:t>
            </a:r>
            <a:endParaRPr lang="de-DE" b="1" dirty="0">
              <a:latin typeface="+mj-lt"/>
            </a:endParaRPr>
          </a:p>
          <a:p>
            <a:endParaRPr lang="de-DE" dirty="0"/>
          </a:p>
        </p:txBody>
      </p:sp>
    </p:spTree>
    <p:extLst>
      <p:ext uri="{BB962C8B-B14F-4D97-AF65-F5344CB8AC3E}">
        <p14:creationId xmlns:p14="http://schemas.microsoft.com/office/powerpoint/2010/main" val="3623888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Root Nameserver</a:t>
            </a:r>
            <a:endParaRPr lang="de-DE" dirty="0"/>
          </a:p>
        </p:txBody>
      </p:sp>
      <p:sp>
        <p:nvSpPr>
          <p:cNvPr id="3" name="Inhaltsplatzhalter 2"/>
          <p:cNvSpPr>
            <a:spLocks noGrp="1"/>
          </p:cNvSpPr>
          <p:nvPr>
            <p:ph idx="1"/>
          </p:nvPr>
        </p:nvSpPr>
        <p:spPr/>
        <p:txBody>
          <a:bodyPr/>
          <a:lstStyle/>
          <a:p>
            <a:r>
              <a:rPr lang="de-DE" dirty="0" smtClean="0"/>
              <a:t>Die DNS-Server oberster Ebene heißen </a:t>
            </a:r>
            <a:r>
              <a:rPr lang="de-DE" i="1" dirty="0" smtClean="0"/>
              <a:t>Root Server</a:t>
            </a:r>
          </a:p>
          <a:p>
            <a:endParaRPr lang="de-DE" i="1" dirty="0"/>
          </a:p>
          <a:p>
            <a:r>
              <a:rPr lang="de-DE" dirty="0"/>
              <a:t>Es gibt </a:t>
            </a:r>
            <a:r>
              <a:rPr lang="de-DE" dirty="0" smtClean="0"/>
              <a:t>13 Root Server</a:t>
            </a:r>
          </a:p>
          <a:p>
            <a:r>
              <a:rPr lang="de-DE" dirty="0"/>
              <a:t>Benannt A bis M, nach dem Schema </a:t>
            </a:r>
            <a:r>
              <a:rPr lang="de-DE" b="1" i="1" dirty="0" smtClean="0">
                <a:latin typeface="+mj-lt"/>
              </a:rPr>
              <a:t>x</a:t>
            </a:r>
            <a:r>
              <a:rPr lang="de-DE" b="1" dirty="0" smtClean="0">
                <a:latin typeface="+mj-lt"/>
              </a:rPr>
              <a:t>.root-servers.net</a:t>
            </a:r>
          </a:p>
          <a:p>
            <a:r>
              <a:rPr lang="de-DE" dirty="0" smtClean="0"/>
              <a:t>Tatsächlich sind es mehrere 100 Server, da sich hinter fast jedem der benannten Root Server regional unterschiedliche Server „verstecken“ (</a:t>
            </a:r>
            <a:r>
              <a:rPr lang="de-DE" dirty="0" err="1" smtClean="0"/>
              <a:t>AnyCast</a:t>
            </a:r>
            <a:r>
              <a:rPr lang="de-DE" dirty="0" smtClean="0"/>
              <a:t>)</a:t>
            </a:r>
          </a:p>
          <a:p>
            <a:r>
              <a:rPr lang="de-DE" dirty="0" smtClean="0"/>
              <a:t>Auch die DENIC betreibt zusammen mit dem ECO Verband in Frankfurt einen Root Server</a:t>
            </a:r>
            <a:endParaRPr lang="de-DE" dirty="0"/>
          </a:p>
        </p:txBody>
      </p:sp>
    </p:spTree>
    <p:extLst>
      <p:ext uri="{BB962C8B-B14F-4D97-AF65-F5344CB8AC3E}">
        <p14:creationId xmlns:p14="http://schemas.microsoft.com/office/powerpoint/2010/main" val="2129119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Root Nameserver</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692696"/>
            <a:ext cx="7048500" cy="3016758"/>
          </a:xfrm>
        </p:spPr>
      </p:pic>
      <p:sp>
        <p:nvSpPr>
          <p:cNvPr id="5" name="Textfeld 4"/>
          <p:cNvSpPr txBox="1"/>
          <p:nvPr/>
        </p:nvSpPr>
        <p:spPr>
          <a:xfrm>
            <a:off x="467544" y="1412776"/>
            <a:ext cx="1537600" cy="461665"/>
          </a:xfrm>
          <a:prstGeom prst="rect">
            <a:avLst/>
          </a:prstGeom>
          <a:noFill/>
        </p:spPr>
        <p:txBody>
          <a:bodyPr wrap="none" rtlCol="0">
            <a:spAutoFit/>
          </a:bodyPr>
          <a:lstStyle/>
          <a:p>
            <a:r>
              <a:rPr lang="de-DE" dirty="0" smtClean="0"/>
              <a:t>Historisch</a:t>
            </a:r>
            <a:endParaRPr lang="de-DE" dirty="0"/>
          </a:p>
        </p:txBody>
      </p:sp>
      <p:sp>
        <p:nvSpPr>
          <p:cNvPr id="9" name="Rechteck 8"/>
          <p:cNvSpPr/>
          <p:nvPr/>
        </p:nvSpPr>
        <p:spPr bwMode="auto">
          <a:xfrm>
            <a:off x="1917107" y="2708920"/>
            <a:ext cx="7226893" cy="1368152"/>
          </a:xfrm>
          <a:prstGeom prst="rect">
            <a:avLst/>
          </a:prstGeom>
          <a:gradFill flip="none" rotWithShape="1">
            <a:gsLst>
              <a:gs pos="0">
                <a:schemeClr val="bg1"/>
              </a:gs>
              <a:gs pos="87000">
                <a:schemeClr val="bg1"/>
              </a:gs>
              <a:gs pos="100000">
                <a:schemeClr val="bg1">
                  <a:alpha val="0"/>
                </a:schemeClr>
              </a:gs>
            </a:gsLst>
            <a:lin ang="162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feld 5"/>
          <p:cNvSpPr txBox="1"/>
          <p:nvPr/>
        </p:nvSpPr>
        <p:spPr>
          <a:xfrm>
            <a:off x="467544" y="4355875"/>
            <a:ext cx="1872208" cy="461665"/>
          </a:xfrm>
          <a:prstGeom prst="rect">
            <a:avLst/>
          </a:prstGeom>
          <a:noFill/>
        </p:spPr>
        <p:txBody>
          <a:bodyPr wrap="square" rtlCol="0">
            <a:spAutoFit/>
          </a:bodyPr>
          <a:lstStyle/>
          <a:p>
            <a:r>
              <a:rPr lang="de-DE" dirty="0" smtClean="0"/>
              <a:t>Ende 2006</a:t>
            </a:r>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068960"/>
            <a:ext cx="7092280" cy="3035496"/>
          </a:xfrm>
          <a:prstGeom prst="rect">
            <a:avLst/>
          </a:prstGeom>
        </p:spPr>
      </p:pic>
      <p:sp>
        <p:nvSpPr>
          <p:cNvPr id="10" name="Textfeld 9"/>
          <p:cNvSpPr txBox="1"/>
          <p:nvPr/>
        </p:nvSpPr>
        <p:spPr>
          <a:xfrm>
            <a:off x="5798684" y="260648"/>
            <a:ext cx="3328155" cy="253916"/>
          </a:xfrm>
          <a:prstGeom prst="rect">
            <a:avLst/>
          </a:prstGeom>
          <a:noFill/>
        </p:spPr>
        <p:txBody>
          <a:bodyPr wrap="none" rtlCol="0">
            <a:spAutoFit/>
          </a:bodyPr>
          <a:lstStyle/>
          <a:p>
            <a:r>
              <a:rPr lang="de-DE" sz="1050" dirty="0"/>
              <a:t>Quelle: http://de.wikipedia.org/wiki/Root-Nameserver</a:t>
            </a:r>
          </a:p>
        </p:txBody>
      </p:sp>
    </p:spTree>
    <p:extLst>
      <p:ext uri="{BB962C8B-B14F-4D97-AF65-F5344CB8AC3E}">
        <p14:creationId xmlns:p14="http://schemas.microsoft.com/office/powerpoint/2010/main" val="716917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sp>
        <p:nvSpPr>
          <p:cNvPr id="3" name="Inhaltsplatzhalter 2"/>
          <p:cNvSpPr>
            <a:spLocks noGrp="1"/>
          </p:cNvSpPr>
          <p:nvPr>
            <p:ph idx="1"/>
          </p:nvPr>
        </p:nvSpPr>
        <p:spPr/>
        <p:txBody>
          <a:bodyPr/>
          <a:lstStyle/>
          <a:p>
            <a:r>
              <a:rPr lang="de-DE" dirty="0" smtClean="0"/>
              <a:t>Wozu dient das Domain Name System?</a:t>
            </a:r>
          </a:p>
          <a:p>
            <a:r>
              <a:rPr lang="de-DE" dirty="0" smtClean="0"/>
              <a:t>Struktur des DNS</a:t>
            </a:r>
          </a:p>
          <a:p>
            <a:r>
              <a:rPr lang="de-DE" dirty="0" smtClean="0"/>
              <a:t>Ablauf </a:t>
            </a:r>
            <a:r>
              <a:rPr lang="de-DE" dirty="0" smtClean="0"/>
              <a:t>einer Namensauflösung</a:t>
            </a:r>
          </a:p>
          <a:p>
            <a:r>
              <a:rPr lang="de-DE" dirty="0" err="1"/>
              <a:t>Resource</a:t>
            </a:r>
            <a:r>
              <a:rPr lang="de-DE" dirty="0"/>
              <a:t> Records</a:t>
            </a:r>
          </a:p>
          <a:p>
            <a:r>
              <a:rPr lang="de-DE" dirty="0" err="1" smtClean="0"/>
              <a:t>AnyCast</a:t>
            </a:r>
            <a:endParaRPr lang="de-DE" dirty="0" smtClean="0"/>
          </a:p>
          <a:p>
            <a:r>
              <a:rPr lang="de-DE" dirty="0" smtClean="0"/>
              <a:t>DNS </a:t>
            </a:r>
            <a:r>
              <a:rPr lang="de-DE" dirty="0" err="1" smtClean="0"/>
              <a:t>Amplification</a:t>
            </a:r>
            <a:r>
              <a:rPr lang="de-DE" dirty="0" smtClean="0"/>
              <a:t> </a:t>
            </a:r>
            <a:r>
              <a:rPr lang="de-DE" dirty="0" err="1" smtClean="0"/>
              <a:t>Attacks</a:t>
            </a:r>
            <a:endParaRPr lang="de-DE" dirty="0" smtClean="0"/>
          </a:p>
          <a:p>
            <a:r>
              <a:rPr lang="de-DE" dirty="0" smtClean="0"/>
              <a:t>Tools </a:t>
            </a:r>
            <a:r>
              <a:rPr lang="de-DE" dirty="0" smtClean="0"/>
              <a:t>zum Test der Namensauflösung</a:t>
            </a:r>
          </a:p>
          <a:p>
            <a:endParaRPr lang="de-DE" dirty="0" smtClean="0"/>
          </a:p>
          <a:p>
            <a:endParaRPr lang="de-DE" dirty="0"/>
          </a:p>
        </p:txBody>
      </p:sp>
    </p:spTree>
    <p:extLst>
      <p:ext uri="{BB962C8B-B14F-4D97-AF65-F5344CB8AC3E}">
        <p14:creationId xmlns:p14="http://schemas.microsoft.com/office/powerpoint/2010/main" val="1887658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 Nameserver</a:t>
            </a:r>
            <a:endParaRPr lang="de-DE" dirty="0"/>
          </a:p>
        </p:txBody>
      </p:sp>
      <p:sp>
        <p:nvSpPr>
          <p:cNvPr id="3" name="Inhaltsplatzhalter 2"/>
          <p:cNvSpPr>
            <a:spLocks noGrp="1"/>
          </p:cNvSpPr>
          <p:nvPr>
            <p:ph idx="1"/>
          </p:nvPr>
        </p:nvSpPr>
        <p:spPr/>
        <p:txBody>
          <a:bodyPr/>
          <a:lstStyle/>
          <a:p>
            <a:r>
              <a:rPr lang="de-DE" dirty="0" smtClean="0"/>
              <a:t>Für die TLD .de ist die DENIC eG (</a:t>
            </a:r>
            <a:r>
              <a:rPr lang="de-DE" dirty="0" smtClean="0">
                <a:hlinkClick r:id="rId2"/>
              </a:rPr>
              <a:t>www.nic.de</a:t>
            </a:r>
            <a:r>
              <a:rPr lang="de-DE" dirty="0" smtClean="0"/>
              <a:t>) zuständig</a:t>
            </a:r>
          </a:p>
          <a:p>
            <a:r>
              <a:rPr lang="de-DE" dirty="0" smtClean="0"/>
              <a:t>Zur Auflösung der SLDs der .de TLD betreibt die DENIC sowohl in Deutschland als auch im Ausland verschiedene Nameserver</a:t>
            </a:r>
            <a:endParaRPr lang="de-DE" dirty="0"/>
          </a:p>
        </p:txBody>
      </p:sp>
    </p:spTree>
    <p:extLst>
      <p:ext uri="{BB962C8B-B14F-4D97-AF65-F5344CB8AC3E}">
        <p14:creationId xmlns:p14="http://schemas.microsoft.com/office/powerpoint/2010/main" val="2032641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Zone</a:t>
            </a:r>
            <a:endParaRPr lang="de-DE" dirty="0"/>
          </a:p>
        </p:txBody>
      </p:sp>
      <p:sp>
        <p:nvSpPr>
          <p:cNvPr id="5" name="Inhaltsplatzhalter 4"/>
          <p:cNvSpPr>
            <a:spLocks noGrp="1"/>
          </p:cNvSpPr>
          <p:nvPr>
            <p:ph idx="1"/>
          </p:nvPr>
        </p:nvSpPr>
        <p:spPr/>
        <p:txBody>
          <a:bodyPr/>
          <a:lstStyle/>
          <a:p>
            <a:r>
              <a:rPr lang="de-DE" dirty="0" smtClean="0"/>
              <a:t>Alle Einträge zu einer Domain sind in einer </a:t>
            </a:r>
            <a:r>
              <a:rPr lang="de-DE" i="1" dirty="0" smtClean="0"/>
              <a:t>Zone</a:t>
            </a:r>
            <a:r>
              <a:rPr lang="de-DE" dirty="0" smtClean="0"/>
              <a:t> zusammengefasst</a:t>
            </a:r>
          </a:p>
          <a:p>
            <a:r>
              <a:rPr lang="de-DE" dirty="0" smtClean="0"/>
              <a:t>Die Konfigurationsdatei heißt entsprechend </a:t>
            </a:r>
            <a:r>
              <a:rPr lang="de-DE" i="1" dirty="0" err="1" smtClean="0"/>
              <a:t>Zonefile</a:t>
            </a:r>
            <a:r>
              <a:rPr lang="de-DE" i="1" dirty="0" smtClean="0"/>
              <a:t> </a:t>
            </a:r>
            <a:r>
              <a:rPr lang="de-DE" dirty="0" smtClean="0"/>
              <a:t>bzw.</a:t>
            </a:r>
            <a:r>
              <a:rPr lang="de-DE" i="1" dirty="0" smtClean="0"/>
              <a:t> Zonendatei</a:t>
            </a:r>
          </a:p>
          <a:p>
            <a:r>
              <a:rPr lang="de-DE" dirty="0" smtClean="0"/>
              <a:t>Ein autoritativer Nameserver bedient eine oder mehrere Zonen</a:t>
            </a:r>
          </a:p>
          <a:p>
            <a:endParaRPr lang="de-DE" dirty="0" smtClean="0"/>
          </a:p>
          <a:p>
            <a:r>
              <a:rPr lang="de-DE" dirty="0" smtClean="0"/>
              <a:t>Aus </a:t>
            </a:r>
            <a:r>
              <a:rPr lang="de-DE" dirty="0"/>
              <a:t>Redundanzgründen muss jede Zone über mindestens zwei autoritative Nameserver verfügen </a:t>
            </a:r>
          </a:p>
          <a:p>
            <a:endParaRPr lang="de-DE" dirty="0"/>
          </a:p>
        </p:txBody>
      </p:sp>
    </p:spTree>
    <p:extLst>
      <p:ext uri="{BB962C8B-B14F-4D97-AF65-F5344CB8AC3E}">
        <p14:creationId xmlns:p14="http://schemas.microsoft.com/office/powerpoint/2010/main" val="4089420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Resource</a:t>
            </a:r>
            <a:r>
              <a:rPr lang="de-DE" dirty="0" smtClean="0"/>
              <a:t> </a:t>
            </a:r>
            <a:r>
              <a:rPr lang="de-DE" dirty="0" err="1" smtClean="0"/>
              <a:t>Record</a:t>
            </a:r>
            <a:r>
              <a:rPr lang="de-DE" dirty="0" smtClean="0"/>
              <a:t> Typen</a:t>
            </a:r>
            <a:endParaRPr lang="de-DE" dirty="0"/>
          </a:p>
        </p:txBody>
      </p:sp>
      <p:sp>
        <p:nvSpPr>
          <p:cNvPr id="3" name="Inhaltsplatzhalter 2"/>
          <p:cNvSpPr>
            <a:spLocks noGrp="1"/>
          </p:cNvSpPr>
          <p:nvPr>
            <p:ph idx="1"/>
          </p:nvPr>
        </p:nvSpPr>
        <p:spPr/>
        <p:txBody>
          <a:bodyPr/>
          <a:lstStyle/>
          <a:p>
            <a:r>
              <a:rPr lang="de-DE" dirty="0" smtClean="0"/>
              <a:t>In einer Zone können verschiedene </a:t>
            </a:r>
            <a:r>
              <a:rPr lang="de-DE" dirty="0" err="1" smtClean="0"/>
              <a:t>Resource</a:t>
            </a:r>
            <a:r>
              <a:rPr lang="de-DE" dirty="0" smtClean="0"/>
              <a:t> </a:t>
            </a:r>
            <a:r>
              <a:rPr lang="de-DE" dirty="0" err="1" smtClean="0"/>
              <a:t>Record</a:t>
            </a:r>
            <a:r>
              <a:rPr lang="de-DE" dirty="0" smtClean="0"/>
              <a:t> Typen verwendet werden</a:t>
            </a:r>
          </a:p>
          <a:p>
            <a:r>
              <a:rPr lang="de-DE" dirty="0" smtClean="0"/>
              <a:t>Je nachdem, welcher </a:t>
            </a:r>
            <a:r>
              <a:rPr lang="de-DE" dirty="0" err="1" smtClean="0"/>
              <a:t>Resource</a:t>
            </a:r>
            <a:r>
              <a:rPr lang="de-DE" dirty="0" smtClean="0"/>
              <a:t> </a:t>
            </a:r>
            <a:r>
              <a:rPr lang="de-DE" dirty="0" err="1" smtClean="0"/>
              <a:t>Record</a:t>
            </a:r>
            <a:r>
              <a:rPr lang="de-DE" dirty="0" smtClean="0"/>
              <a:t> Typ abgefragt wird, werden unterschiedliche Informationen zurückgeliefert, z.B.</a:t>
            </a:r>
          </a:p>
          <a:p>
            <a:pPr lvl="1"/>
            <a:r>
              <a:rPr lang="de-DE" dirty="0" smtClean="0"/>
              <a:t>IPv4-Adressen</a:t>
            </a:r>
          </a:p>
          <a:p>
            <a:pPr lvl="1"/>
            <a:r>
              <a:rPr lang="de-DE" dirty="0" smtClean="0"/>
              <a:t>IPv6-Adressen</a:t>
            </a:r>
          </a:p>
          <a:p>
            <a:pPr lvl="1"/>
            <a:r>
              <a:rPr lang="de-DE" dirty="0" smtClean="0"/>
              <a:t>Name des Nameservers</a:t>
            </a:r>
          </a:p>
          <a:p>
            <a:pPr lvl="1"/>
            <a:r>
              <a:rPr lang="de-DE" dirty="0" smtClean="0"/>
              <a:t>usw.</a:t>
            </a:r>
          </a:p>
          <a:p>
            <a:r>
              <a:rPr lang="de-DE" dirty="0" smtClean="0"/>
              <a:t>Die gebräuchlichsten Typen werden im folgenden vorgestellt</a:t>
            </a:r>
          </a:p>
          <a:p>
            <a:pPr lvl="1"/>
            <a:r>
              <a:rPr lang="de-DE" dirty="0" smtClean="0"/>
              <a:t>Es existieren diverse weitere Typen</a:t>
            </a:r>
          </a:p>
          <a:p>
            <a:r>
              <a:rPr lang="de-DE" dirty="0" smtClean="0"/>
              <a:t>Das alleinstehende @-Zeichen ist ein Platzhalter für </a:t>
            </a:r>
            <a:br>
              <a:rPr lang="de-DE" dirty="0" smtClean="0"/>
            </a:br>
            <a:r>
              <a:rPr lang="de-DE" dirty="0" smtClean="0"/>
              <a:t>„keine Subdomain“</a:t>
            </a:r>
          </a:p>
          <a:p>
            <a:pPr lvl="1"/>
            <a:endParaRPr lang="de-DE" dirty="0"/>
          </a:p>
        </p:txBody>
      </p:sp>
    </p:spTree>
    <p:extLst>
      <p:ext uri="{BB962C8B-B14F-4D97-AF65-F5344CB8AC3E}">
        <p14:creationId xmlns:p14="http://schemas.microsoft.com/office/powerpoint/2010/main" val="691381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SOA-</a:t>
            </a:r>
            <a:r>
              <a:rPr lang="de-DE" dirty="0" err="1" smtClean="0"/>
              <a:t>Record</a:t>
            </a:r>
            <a:endParaRPr lang="de-DE" dirty="0"/>
          </a:p>
        </p:txBody>
      </p:sp>
      <p:sp>
        <p:nvSpPr>
          <p:cNvPr id="3" name="Inhaltsplatzhalter 2"/>
          <p:cNvSpPr>
            <a:spLocks noGrp="1"/>
          </p:cNvSpPr>
          <p:nvPr>
            <p:ph idx="1"/>
          </p:nvPr>
        </p:nvSpPr>
        <p:spPr/>
        <p:txBody>
          <a:bodyPr/>
          <a:lstStyle/>
          <a:p>
            <a:r>
              <a:rPr lang="de-DE" dirty="0" smtClean="0"/>
              <a:t>„Start </a:t>
            </a:r>
            <a:r>
              <a:rPr lang="de-DE" dirty="0" err="1" smtClean="0"/>
              <a:t>of</a:t>
            </a:r>
            <a:r>
              <a:rPr lang="de-DE" dirty="0" smtClean="0"/>
              <a:t> Authority“ – „Beginn der Zuständigkeit“</a:t>
            </a:r>
          </a:p>
          <a:p>
            <a:r>
              <a:rPr lang="de-DE" dirty="0" smtClean="0"/>
              <a:t>Wichtige Angaben zur Verwaltung der Zone</a:t>
            </a:r>
            <a:endParaRPr lang="de-DE" dirty="0"/>
          </a:p>
        </p:txBody>
      </p:sp>
      <p:sp>
        <p:nvSpPr>
          <p:cNvPr id="4" name="Textfeld 3"/>
          <p:cNvSpPr txBox="1"/>
          <p:nvPr/>
        </p:nvSpPr>
        <p:spPr>
          <a:xfrm>
            <a:off x="1072263" y="3068960"/>
            <a:ext cx="6878806" cy="138499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e-DE" sz="1200" b="1" dirty="0">
                <a:latin typeface="+mj-lt"/>
              </a:rPr>
              <a:t>@      </a:t>
            </a:r>
            <a:r>
              <a:rPr lang="de-DE" sz="1200" b="1" dirty="0" smtClean="0">
                <a:latin typeface="+mj-lt"/>
              </a:rPr>
              <a:t>IN      </a:t>
            </a:r>
            <a:r>
              <a:rPr lang="de-DE" sz="1200" b="1" dirty="0">
                <a:latin typeface="+mj-lt"/>
              </a:rPr>
              <a:t>SOA     ns01.qsc.de. hostmaster.qsc.de. (</a:t>
            </a:r>
          </a:p>
          <a:p>
            <a:r>
              <a:rPr lang="de-DE" sz="1200" b="1" dirty="0">
                <a:latin typeface="+mj-lt"/>
              </a:rPr>
              <a:t>       </a:t>
            </a:r>
            <a:r>
              <a:rPr lang="de-DE" sz="1200" b="1" dirty="0" smtClean="0">
                <a:latin typeface="+mj-lt"/>
              </a:rPr>
              <a:t>                         </a:t>
            </a:r>
            <a:r>
              <a:rPr lang="de-DE" sz="1200" b="1" dirty="0">
                <a:latin typeface="+mj-lt"/>
              </a:rPr>
              <a:t>2014012001      ; Serial</a:t>
            </a:r>
          </a:p>
          <a:p>
            <a:r>
              <a:rPr lang="de-DE" sz="1200" b="1" dirty="0">
                <a:latin typeface="+mj-lt"/>
              </a:rPr>
              <a:t>       </a:t>
            </a:r>
            <a:r>
              <a:rPr lang="de-DE" sz="1200" b="1" dirty="0" smtClean="0">
                <a:latin typeface="+mj-lt"/>
              </a:rPr>
              <a:t>                         </a:t>
            </a:r>
            <a:r>
              <a:rPr lang="de-DE" sz="1200" b="1" dirty="0">
                <a:latin typeface="+mj-lt"/>
              </a:rPr>
              <a:t>3H              ; Refresh</a:t>
            </a:r>
          </a:p>
          <a:p>
            <a:r>
              <a:rPr lang="de-DE" sz="1200" b="1" dirty="0">
                <a:latin typeface="+mj-lt"/>
              </a:rPr>
              <a:t>       </a:t>
            </a:r>
            <a:r>
              <a:rPr lang="de-DE" sz="1200" b="1" dirty="0" smtClean="0">
                <a:latin typeface="+mj-lt"/>
              </a:rPr>
              <a:t>                         </a:t>
            </a:r>
            <a:r>
              <a:rPr lang="de-DE" sz="1200" b="1" dirty="0">
                <a:latin typeface="+mj-lt"/>
              </a:rPr>
              <a:t>1H              ; </a:t>
            </a:r>
            <a:r>
              <a:rPr lang="de-DE" sz="1200" b="1" dirty="0" err="1">
                <a:latin typeface="+mj-lt"/>
              </a:rPr>
              <a:t>Retry</a:t>
            </a:r>
            <a:endParaRPr lang="de-DE" sz="1200" b="1" dirty="0">
              <a:latin typeface="+mj-lt"/>
            </a:endParaRPr>
          </a:p>
          <a:p>
            <a:r>
              <a:rPr lang="de-DE" sz="1200" b="1" dirty="0">
                <a:latin typeface="+mj-lt"/>
              </a:rPr>
              <a:t>       </a:t>
            </a:r>
            <a:r>
              <a:rPr lang="de-DE" sz="1200" b="1" dirty="0" smtClean="0">
                <a:latin typeface="+mj-lt"/>
              </a:rPr>
              <a:t>                         </a:t>
            </a:r>
            <a:r>
              <a:rPr lang="de-DE" sz="1200" b="1" dirty="0">
                <a:latin typeface="+mj-lt"/>
              </a:rPr>
              <a:t>1W              ; </a:t>
            </a:r>
            <a:r>
              <a:rPr lang="de-DE" sz="1200" b="1" dirty="0" err="1">
                <a:latin typeface="+mj-lt"/>
              </a:rPr>
              <a:t>Expire</a:t>
            </a:r>
            <a:endParaRPr lang="de-DE" sz="1200" b="1" dirty="0">
              <a:latin typeface="+mj-lt"/>
            </a:endParaRPr>
          </a:p>
          <a:p>
            <a:r>
              <a:rPr lang="de-DE" sz="1200" b="1" dirty="0">
                <a:latin typeface="+mj-lt"/>
              </a:rPr>
              <a:t>       </a:t>
            </a:r>
            <a:r>
              <a:rPr lang="de-DE" sz="1200" b="1" dirty="0" smtClean="0">
                <a:latin typeface="+mj-lt"/>
              </a:rPr>
              <a:t>                         </a:t>
            </a:r>
            <a:r>
              <a:rPr lang="de-DE" sz="1200" b="1" dirty="0">
                <a:latin typeface="+mj-lt"/>
              </a:rPr>
              <a:t>2H              ; NX (TTL Negativ Cache)</a:t>
            </a:r>
          </a:p>
          <a:p>
            <a:r>
              <a:rPr lang="de-DE" sz="1200" b="1" dirty="0">
                <a:latin typeface="+mj-lt"/>
              </a:rPr>
              <a:t>       </a:t>
            </a:r>
            <a:r>
              <a:rPr lang="de-DE" sz="1200" b="1" dirty="0" smtClean="0">
                <a:latin typeface="+mj-lt"/>
              </a:rPr>
              <a:t>                 )</a:t>
            </a:r>
            <a:endParaRPr lang="de-DE" sz="1200" b="1" dirty="0">
              <a:latin typeface="+mj-lt"/>
            </a:endParaRPr>
          </a:p>
        </p:txBody>
      </p:sp>
      <p:cxnSp>
        <p:nvCxnSpPr>
          <p:cNvPr id="5" name="Gerade Verbindung mit Pfeil 4"/>
          <p:cNvCxnSpPr/>
          <p:nvPr/>
        </p:nvCxnSpPr>
        <p:spPr bwMode="auto">
          <a:xfrm>
            <a:off x="2843808" y="2708920"/>
            <a:ext cx="792088" cy="432048"/>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7" name="Gerade Verbindung mit Pfeil 6"/>
          <p:cNvCxnSpPr/>
          <p:nvPr/>
        </p:nvCxnSpPr>
        <p:spPr bwMode="auto">
          <a:xfrm flipH="1">
            <a:off x="5076057" y="2708920"/>
            <a:ext cx="360039" cy="432048"/>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9" name="Textfeld 8"/>
          <p:cNvSpPr txBox="1"/>
          <p:nvPr/>
        </p:nvSpPr>
        <p:spPr>
          <a:xfrm>
            <a:off x="899592" y="2418303"/>
            <a:ext cx="2114681" cy="307777"/>
          </a:xfrm>
          <a:prstGeom prst="rect">
            <a:avLst/>
          </a:prstGeom>
          <a:noFill/>
        </p:spPr>
        <p:txBody>
          <a:bodyPr wrap="none" rtlCol="0">
            <a:spAutoFit/>
          </a:bodyPr>
          <a:lstStyle/>
          <a:p>
            <a:r>
              <a:rPr lang="de-DE" sz="1400" dirty="0" smtClean="0"/>
              <a:t>Name des Nameservers</a:t>
            </a:r>
            <a:endParaRPr lang="de-DE" sz="1400" dirty="0"/>
          </a:p>
        </p:txBody>
      </p:sp>
      <p:sp>
        <p:nvSpPr>
          <p:cNvPr id="10" name="Textfeld 9"/>
          <p:cNvSpPr txBox="1"/>
          <p:nvPr/>
        </p:nvSpPr>
        <p:spPr>
          <a:xfrm>
            <a:off x="5184068" y="2401143"/>
            <a:ext cx="3377591" cy="307777"/>
          </a:xfrm>
          <a:prstGeom prst="rect">
            <a:avLst/>
          </a:prstGeom>
          <a:noFill/>
        </p:spPr>
        <p:txBody>
          <a:bodyPr wrap="none" rtlCol="0">
            <a:spAutoFit/>
          </a:bodyPr>
          <a:lstStyle/>
          <a:p>
            <a:r>
              <a:rPr lang="de-DE" sz="1400" dirty="0" smtClean="0"/>
              <a:t>E-Mail-Adresse des Admins (‚.‘ statt ‚@‘)</a:t>
            </a:r>
            <a:endParaRPr lang="de-DE" sz="1400" dirty="0"/>
          </a:p>
        </p:txBody>
      </p:sp>
      <p:cxnSp>
        <p:nvCxnSpPr>
          <p:cNvPr id="11" name="Gerade Verbindung mit Pfeil 10"/>
          <p:cNvCxnSpPr/>
          <p:nvPr/>
        </p:nvCxnSpPr>
        <p:spPr bwMode="auto">
          <a:xfrm flipH="1" flipV="1">
            <a:off x="4788024" y="3573016"/>
            <a:ext cx="468052" cy="978948"/>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4" name="Textfeld 13"/>
          <p:cNvSpPr txBox="1"/>
          <p:nvPr/>
        </p:nvSpPr>
        <p:spPr>
          <a:xfrm>
            <a:off x="5076057" y="4551963"/>
            <a:ext cx="2880320" cy="523220"/>
          </a:xfrm>
          <a:prstGeom prst="rect">
            <a:avLst/>
          </a:prstGeom>
          <a:noFill/>
        </p:spPr>
        <p:txBody>
          <a:bodyPr wrap="square" rtlCol="0">
            <a:spAutoFit/>
          </a:bodyPr>
          <a:lstStyle/>
          <a:p>
            <a:r>
              <a:rPr lang="de-DE" sz="1400" dirty="0" smtClean="0"/>
              <a:t>Seriennummer – muss nach jeder Änderung erhöht werden!</a:t>
            </a:r>
            <a:endParaRPr lang="de-DE" sz="1400" dirty="0"/>
          </a:p>
        </p:txBody>
      </p:sp>
      <p:cxnSp>
        <p:nvCxnSpPr>
          <p:cNvPr id="15" name="Gerade Verbindung mit Pfeil 14"/>
          <p:cNvCxnSpPr/>
          <p:nvPr/>
        </p:nvCxnSpPr>
        <p:spPr bwMode="auto">
          <a:xfrm flipV="1">
            <a:off x="3419872" y="4293096"/>
            <a:ext cx="720080" cy="864096"/>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8" name="Textfeld 17"/>
          <p:cNvSpPr txBox="1"/>
          <p:nvPr/>
        </p:nvSpPr>
        <p:spPr>
          <a:xfrm>
            <a:off x="3014273" y="5157192"/>
            <a:ext cx="2880320" cy="307777"/>
          </a:xfrm>
          <a:prstGeom prst="rect">
            <a:avLst/>
          </a:prstGeom>
          <a:noFill/>
        </p:spPr>
        <p:txBody>
          <a:bodyPr wrap="square" rtlCol="0">
            <a:spAutoFit/>
          </a:bodyPr>
          <a:lstStyle/>
          <a:p>
            <a:r>
              <a:rPr lang="de-DE" sz="1400" dirty="0" smtClean="0"/>
              <a:t>Diverse Ablauf- und Haltezeiten</a:t>
            </a:r>
            <a:endParaRPr lang="de-DE" sz="1400" dirty="0"/>
          </a:p>
        </p:txBody>
      </p:sp>
    </p:spTree>
    <p:extLst>
      <p:ext uri="{BB962C8B-B14F-4D97-AF65-F5344CB8AC3E}">
        <p14:creationId xmlns:p14="http://schemas.microsoft.com/office/powerpoint/2010/main" val="2510471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NS-</a:t>
            </a:r>
            <a:r>
              <a:rPr lang="de-DE" dirty="0" err="1" smtClean="0"/>
              <a:t>Record</a:t>
            </a:r>
            <a:endParaRPr lang="de-DE" dirty="0"/>
          </a:p>
        </p:txBody>
      </p:sp>
      <p:sp>
        <p:nvSpPr>
          <p:cNvPr id="3" name="Inhaltsplatzhalter 2"/>
          <p:cNvSpPr>
            <a:spLocks noGrp="1"/>
          </p:cNvSpPr>
          <p:nvPr>
            <p:ph idx="1"/>
          </p:nvPr>
        </p:nvSpPr>
        <p:spPr/>
        <p:txBody>
          <a:bodyPr/>
          <a:lstStyle/>
          <a:p>
            <a:r>
              <a:rPr lang="de-DE" dirty="0" smtClean="0"/>
              <a:t>„Name Server“</a:t>
            </a:r>
          </a:p>
          <a:p>
            <a:r>
              <a:rPr lang="de-DE" dirty="0" smtClean="0"/>
              <a:t>Benennt die für die Zone zuständigen Nameserver</a:t>
            </a:r>
            <a:endParaRPr lang="de-DE" dirty="0"/>
          </a:p>
        </p:txBody>
      </p:sp>
      <p:sp>
        <p:nvSpPr>
          <p:cNvPr id="4" name="Rechteck 3"/>
          <p:cNvSpPr/>
          <p:nvPr/>
        </p:nvSpPr>
        <p:spPr>
          <a:xfrm>
            <a:off x="1043608" y="3212975"/>
            <a:ext cx="676875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de-DE" sz="1200" b="1" dirty="0">
                <a:latin typeface="+mj-lt"/>
              </a:rPr>
              <a:t>@       </a:t>
            </a:r>
            <a:r>
              <a:rPr lang="de-DE" sz="1200" b="1" dirty="0" smtClean="0">
                <a:latin typeface="+mj-lt"/>
              </a:rPr>
              <a:t>IN      </a:t>
            </a:r>
            <a:r>
              <a:rPr lang="de-DE" sz="1200" b="1" dirty="0">
                <a:latin typeface="+mj-lt"/>
              </a:rPr>
              <a:t>NS      ns01.qsc.de.</a:t>
            </a:r>
          </a:p>
          <a:p>
            <a:r>
              <a:rPr lang="de-DE" sz="1200" b="1" dirty="0">
                <a:latin typeface="+mj-lt"/>
              </a:rPr>
              <a:t>@       </a:t>
            </a:r>
            <a:r>
              <a:rPr lang="de-DE" sz="1200" b="1" dirty="0" smtClean="0">
                <a:latin typeface="+mj-lt"/>
              </a:rPr>
              <a:t>IN      </a:t>
            </a:r>
            <a:r>
              <a:rPr lang="de-DE" sz="1200" b="1" dirty="0">
                <a:latin typeface="+mj-lt"/>
              </a:rPr>
              <a:t>NS      ns02.qsc.de.</a:t>
            </a:r>
          </a:p>
        </p:txBody>
      </p:sp>
      <p:cxnSp>
        <p:nvCxnSpPr>
          <p:cNvPr id="5" name="Gerade Verbindung mit Pfeil 4"/>
          <p:cNvCxnSpPr/>
          <p:nvPr/>
        </p:nvCxnSpPr>
        <p:spPr bwMode="auto">
          <a:xfrm>
            <a:off x="2843808" y="2708920"/>
            <a:ext cx="504056" cy="576064"/>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Textfeld 5"/>
          <p:cNvSpPr txBox="1"/>
          <p:nvPr/>
        </p:nvSpPr>
        <p:spPr>
          <a:xfrm>
            <a:off x="899592" y="2418303"/>
            <a:ext cx="1994457" cy="307777"/>
          </a:xfrm>
          <a:prstGeom prst="rect">
            <a:avLst/>
          </a:prstGeom>
          <a:noFill/>
        </p:spPr>
        <p:txBody>
          <a:bodyPr wrap="none" rtlCol="0">
            <a:spAutoFit/>
          </a:bodyPr>
          <a:lstStyle/>
          <a:p>
            <a:r>
              <a:rPr lang="de-DE" sz="1400" dirty="0" smtClean="0"/>
              <a:t>Name der Nameserver</a:t>
            </a:r>
            <a:endParaRPr lang="de-DE" sz="1400" dirty="0"/>
          </a:p>
        </p:txBody>
      </p:sp>
    </p:spTree>
    <p:extLst>
      <p:ext uri="{BB962C8B-B14F-4D97-AF65-F5344CB8AC3E}">
        <p14:creationId xmlns:p14="http://schemas.microsoft.com/office/powerpoint/2010/main" val="381266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a:t>
            </a:r>
            <a:r>
              <a:rPr lang="de-DE" dirty="0" err="1" smtClean="0"/>
              <a:t>Record</a:t>
            </a:r>
            <a:endParaRPr lang="de-DE" dirty="0"/>
          </a:p>
        </p:txBody>
      </p:sp>
      <p:sp>
        <p:nvSpPr>
          <p:cNvPr id="3" name="Inhaltsplatzhalter 2"/>
          <p:cNvSpPr>
            <a:spLocks noGrp="1"/>
          </p:cNvSpPr>
          <p:nvPr>
            <p:ph idx="1"/>
          </p:nvPr>
        </p:nvSpPr>
        <p:spPr/>
        <p:txBody>
          <a:bodyPr/>
          <a:lstStyle/>
          <a:p>
            <a:r>
              <a:rPr lang="de-DE" dirty="0" smtClean="0"/>
              <a:t>„</a:t>
            </a:r>
            <a:r>
              <a:rPr lang="de-DE" dirty="0" err="1" smtClean="0"/>
              <a:t>Address</a:t>
            </a:r>
            <a:r>
              <a:rPr lang="de-DE" dirty="0" smtClean="0"/>
              <a:t>“</a:t>
            </a:r>
          </a:p>
          <a:p>
            <a:r>
              <a:rPr lang="de-DE" dirty="0" smtClean="0"/>
              <a:t>Weist einem Namen eine IPv4-Adresse zu</a:t>
            </a:r>
            <a:endParaRPr lang="de-DE" dirty="0"/>
          </a:p>
        </p:txBody>
      </p:sp>
      <p:sp>
        <p:nvSpPr>
          <p:cNvPr id="4" name="Textfeld 3"/>
          <p:cNvSpPr txBox="1"/>
          <p:nvPr/>
        </p:nvSpPr>
        <p:spPr>
          <a:xfrm>
            <a:off x="2339752" y="3212976"/>
            <a:ext cx="4368504"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e-DE" sz="1200" b="1" dirty="0">
                <a:latin typeface="+mj-lt"/>
              </a:rPr>
              <a:t>@               IN      A       195.90.16.110</a:t>
            </a:r>
          </a:p>
          <a:p>
            <a:r>
              <a:rPr lang="de-DE" sz="1200" b="1" dirty="0">
                <a:latin typeface="+mj-lt"/>
              </a:rPr>
              <a:t>vserver1        IN      A       195.90.16.110</a:t>
            </a:r>
          </a:p>
          <a:p>
            <a:r>
              <a:rPr lang="en-US" sz="1200" b="1" dirty="0">
                <a:latin typeface="+mj-lt"/>
              </a:rPr>
              <a:t>vserver2        IN      A       195.90.16.111</a:t>
            </a:r>
          </a:p>
          <a:p>
            <a:r>
              <a:rPr lang="en-US" sz="1200" b="1" dirty="0" smtClean="0">
                <a:latin typeface="+mj-lt"/>
              </a:rPr>
              <a:t>lists           </a:t>
            </a:r>
            <a:r>
              <a:rPr lang="en-US" sz="1200" b="1" dirty="0">
                <a:latin typeface="+mj-lt"/>
              </a:rPr>
              <a:t>IN      A       </a:t>
            </a:r>
            <a:r>
              <a:rPr lang="en-US" sz="1200" b="1" dirty="0" smtClean="0">
                <a:latin typeface="+mj-lt"/>
              </a:rPr>
              <a:t>195.90.16.111</a:t>
            </a:r>
            <a:endParaRPr lang="de-DE" sz="1200" b="1" dirty="0">
              <a:latin typeface="+mj-lt"/>
            </a:endParaRPr>
          </a:p>
        </p:txBody>
      </p:sp>
      <p:cxnSp>
        <p:nvCxnSpPr>
          <p:cNvPr id="5" name="Gerade Verbindung mit Pfeil 4"/>
          <p:cNvCxnSpPr/>
          <p:nvPr/>
        </p:nvCxnSpPr>
        <p:spPr bwMode="auto">
          <a:xfrm>
            <a:off x="1979712" y="2708920"/>
            <a:ext cx="435828" cy="57530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Textfeld 5"/>
          <p:cNvSpPr txBox="1"/>
          <p:nvPr/>
        </p:nvSpPr>
        <p:spPr>
          <a:xfrm>
            <a:off x="899592" y="2418303"/>
            <a:ext cx="1925527" cy="307777"/>
          </a:xfrm>
          <a:prstGeom prst="rect">
            <a:avLst/>
          </a:prstGeom>
          <a:noFill/>
        </p:spPr>
        <p:txBody>
          <a:bodyPr wrap="none" rtlCol="0">
            <a:spAutoFit/>
          </a:bodyPr>
          <a:lstStyle/>
          <a:p>
            <a:r>
              <a:rPr lang="de-DE" sz="1400" dirty="0" smtClean="0"/>
              <a:t>Name der Subdomain</a:t>
            </a:r>
            <a:endParaRPr lang="de-DE" sz="1400" dirty="0"/>
          </a:p>
        </p:txBody>
      </p:sp>
      <p:sp>
        <p:nvSpPr>
          <p:cNvPr id="10" name="Textfeld 9"/>
          <p:cNvSpPr txBox="1"/>
          <p:nvPr/>
        </p:nvSpPr>
        <p:spPr>
          <a:xfrm>
            <a:off x="6264047" y="2418303"/>
            <a:ext cx="1260281" cy="307777"/>
          </a:xfrm>
          <a:prstGeom prst="rect">
            <a:avLst/>
          </a:prstGeom>
          <a:noFill/>
        </p:spPr>
        <p:txBody>
          <a:bodyPr wrap="none" rtlCol="0">
            <a:spAutoFit/>
          </a:bodyPr>
          <a:lstStyle/>
          <a:p>
            <a:r>
              <a:rPr lang="de-DE" sz="1400" dirty="0" smtClean="0"/>
              <a:t>IPv4-Adresse</a:t>
            </a:r>
            <a:endParaRPr lang="de-DE" sz="1400" dirty="0"/>
          </a:p>
        </p:txBody>
      </p:sp>
      <p:cxnSp>
        <p:nvCxnSpPr>
          <p:cNvPr id="11" name="Gerade Verbindung mit Pfeil 10"/>
          <p:cNvCxnSpPr>
            <a:stCxn id="10" idx="2"/>
          </p:cNvCxnSpPr>
          <p:nvPr/>
        </p:nvCxnSpPr>
        <p:spPr bwMode="auto">
          <a:xfrm flipH="1">
            <a:off x="6592004" y="2726080"/>
            <a:ext cx="302184" cy="55814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32537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AAAA-</a:t>
            </a:r>
            <a:r>
              <a:rPr lang="de-DE" dirty="0" err="1" smtClean="0"/>
              <a:t>Record</a:t>
            </a:r>
            <a:endParaRPr lang="de-DE" dirty="0"/>
          </a:p>
        </p:txBody>
      </p:sp>
      <p:sp>
        <p:nvSpPr>
          <p:cNvPr id="3" name="Inhaltsplatzhalter 2"/>
          <p:cNvSpPr>
            <a:spLocks noGrp="1"/>
          </p:cNvSpPr>
          <p:nvPr>
            <p:ph idx="1"/>
          </p:nvPr>
        </p:nvSpPr>
        <p:spPr/>
        <p:txBody>
          <a:bodyPr/>
          <a:lstStyle/>
          <a:p>
            <a:r>
              <a:rPr lang="de-DE" dirty="0" smtClean="0"/>
              <a:t>„Quad-A-</a:t>
            </a:r>
            <a:r>
              <a:rPr lang="de-DE" dirty="0" err="1" smtClean="0"/>
              <a:t>Record</a:t>
            </a:r>
            <a:r>
              <a:rPr lang="de-DE" dirty="0" smtClean="0"/>
              <a:t>“</a:t>
            </a:r>
          </a:p>
          <a:p>
            <a:r>
              <a:rPr lang="de-DE" dirty="0" smtClean="0"/>
              <a:t>Weist einem Namen eine IPv6-Adresse zu</a:t>
            </a:r>
            <a:endParaRPr lang="de-DE" dirty="0"/>
          </a:p>
        </p:txBody>
      </p:sp>
      <p:sp>
        <p:nvSpPr>
          <p:cNvPr id="4" name="Textfeld 3"/>
          <p:cNvSpPr txBox="1"/>
          <p:nvPr/>
        </p:nvSpPr>
        <p:spPr>
          <a:xfrm>
            <a:off x="2339752" y="3212976"/>
            <a:ext cx="4833374"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e-DE" sz="1200" b="1" dirty="0">
                <a:latin typeface="+mj-lt"/>
              </a:rPr>
              <a:t>@               IN      </a:t>
            </a:r>
            <a:r>
              <a:rPr lang="de-DE" sz="1200" b="1" dirty="0" smtClean="0">
                <a:latin typeface="+mj-lt"/>
              </a:rPr>
              <a:t>AAAA       2001:db8:ac1::1</a:t>
            </a:r>
            <a:endParaRPr lang="de-DE" sz="1200" b="1" dirty="0">
              <a:latin typeface="+mj-lt"/>
            </a:endParaRPr>
          </a:p>
          <a:p>
            <a:r>
              <a:rPr lang="de-DE" sz="1200" b="1" dirty="0" smtClean="0">
                <a:latin typeface="+mj-lt"/>
              </a:rPr>
              <a:t>vserver1        IN      AAAA       2001:db8:ac1::1</a:t>
            </a:r>
          </a:p>
          <a:p>
            <a:r>
              <a:rPr lang="en-US" sz="1200" b="1" dirty="0" smtClean="0">
                <a:latin typeface="+mj-lt"/>
              </a:rPr>
              <a:t>vserver2        </a:t>
            </a:r>
            <a:r>
              <a:rPr lang="en-US" sz="1200" b="1" dirty="0">
                <a:latin typeface="+mj-lt"/>
              </a:rPr>
              <a:t>IN      </a:t>
            </a:r>
            <a:r>
              <a:rPr lang="en-US" sz="1200" b="1" dirty="0" smtClean="0">
                <a:latin typeface="+mj-lt"/>
              </a:rPr>
              <a:t>AAAA       2001:db8:ac1::2</a:t>
            </a:r>
            <a:endParaRPr lang="en-US" sz="1200" b="1" dirty="0">
              <a:latin typeface="+mj-lt"/>
            </a:endParaRPr>
          </a:p>
          <a:p>
            <a:r>
              <a:rPr lang="en-US" sz="1200" b="1" dirty="0" smtClean="0">
                <a:latin typeface="+mj-lt"/>
              </a:rPr>
              <a:t>lists           </a:t>
            </a:r>
            <a:r>
              <a:rPr lang="en-US" sz="1200" b="1" dirty="0">
                <a:latin typeface="+mj-lt"/>
              </a:rPr>
              <a:t>IN      </a:t>
            </a:r>
            <a:r>
              <a:rPr lang="en-US" sz="1200" b="1" dirty="0" smtClean="0">
                <a:latin typeface="+mj-lt"/>
              </a:rPr>
              <a:t>AAAA       2001:db8:ac1::2</a:t>
            </a:r>
            <a:endParaRPr lang="de-DE" sz="1200" b="1" dirty="0">
              <a:latin typeface="+mj-lt"/>
            </a:endParaRPr>
          </a:p>
        </p:txBody>
      </p:sp>
      <p:cxnSp>
        <p:nvCxnSpPr>
          <p:cNvPr id="5" name="Gerade Verbindung mit Pfeil 4"/>
          <p:cNvCxnSpPr/>
          <p:nvPr/>
        </p:nvCxnSpPr>
        <p:spPr bwMode="auto">
          <a:xfrm>
            <a:off x="1979712" y="2708920"/>
            <a:ext cx="435828" cy="57530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Textfeld 5"/>
          <p:cNvSpPr txBox="1"/>
          <p:nvPr/>
        </p:nvSpPr>
        <p:spPr>
          <a:xfrm>
            <a:off x="899592" y="2418303"/>
            <a:ext cx="1925527" cy="307777"/>
          </a:xfrm>
          <a:prstGeom prst="rect">
            <a:avLst/>
          </a:prstGeom>
          <a:noFill/>
        </p:spPr>
        <p:txBody>
          <a:bodyPr wrap="none" rtlCol="0">
            <a:spAutoFit/>
          </a:bodyPr>
          <a:lstStyle/>
          <a:p>
            <a:r>
              <a:rPr lang="de-DE" sz="1400" dirty="0" smtClean="0"/>
              <a:t>Name der Subdomain</a:t>
            </a:r>
            <a:endParaRPr lang="de-DE" sz="1400" dirty="0"/>
          </a:p>
        </p:txBody>
      </p:sp>
      <p:sp>
        <p:nvSpPr>
          <p:cNvPr id="7" name="Textfeld 6"/>
          <p:cNvSpPr txBox="1"/>
          <p:nvPr/>
        </p:nvSpPr>
        <p:spPr>
          <a:xfrm>
            <a:off x="6264047" y="2418303"/>
            <a:ext cx="1260281" cy="307777"/>
          </a:xfrm>
          <a:prstGeom prst="rect">
            <a:avLst/>
          </a:prstGeom>
          <a:noFill/>
        </p:spPr>
        <p:txBody>
          <a:bodyPr wrap="none" rtlCol="0">
            <a:spAutoFit/>
          </a:bodyPr>
          <a:lstStyle/>
          <a:p>
            <a:r>
              <a:rPr lang="de-DE" sz="1400" dirty="0" smtClean="0"/>
              <a:t>IPv6-Adresse</a:t>
            </a:r>
            <a:endParaRPr lang="de-DE" sz="1400" dirty="0"/>
          </a:p>
        </p:txBody>
      </p:sp>
      <p:cxnSp>
        <p:nvCxnSpPr>
          <p:cNvPr id="8" name="Gerade Verbindung mit Pfeil 7"/>
          <p:cNvCxnSpPr>
            <a:stCxn id="7" idx="2"/>
          </p:cNvCxnSpPr>
          <p:nvPr/>
        </p:nvCxnSpPr>
        <p:spPr bwMode="auto">
          <a:xfrm flipH="1">
            <a:off x="6592005" y="2726080"/>
            <a:ext cx="302183" cy="55814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65118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CNAME-</a:t>
            </a:r>
            <a:r>
              <a:rPr lang="de-DE" dirty="0" err="1" smtClean="0"/>
              <a:t>Record</a:t>
            </a:r>
            <a:endParaRPr lang="de-DE" dirty="0"/>
          </a:p>
        </p:txBody>
      </p:sp>
      <p:sp>
        <p:nvSpPr>
          <p:cNvPr id="3" name="Inhaltsplatzhalter 2"/>
          <p:cNvSpPr>
            <a:spLocks noGrp="1"/>
          </p:cNvSpPr>
          <p:nvPr>
            <p:ph idx="1"/>
          </p:nvPr>
        </p:nvSpPr>
        <p:spPr/>
        <p:txBody>
          <a:bodyPr/>
          <a:lstStyle/>
          <a:p>
            <a:r>
              <a:rPr lang="de-DE" dirty="0" smtClean="0"/>
              <a:t>„</a:t>
            </a:r>
            <a:r>
              <a:rPr lang="de-DE" dirty="0" err="1" smtClean="0"/>
              <a:t>Canonical</a:t>
            </a:r>
            <a:r>
              <a:rPr lang="de-DE" dirty="0" smtClean="0"/>
              <a:t> Name“</a:t>
            </a:r>
          </a:p>
          <a:p>
            <a:r>
              <a:rPr lang="de-DE" dirty="0" smtClean="0"/>
              <a:t>Definiert einen Alias zu einem bestehenden A- oder AAAA-</a:t>
            </a:r>
            <a:r>
              <a:rPr lang="de-DE" dirty="0" err="1" smtClean="0"/>
              <a:t>Record</a:t>
            </a:r>
            <a:endParaRPr lang="de-DE" dirty="0" smtClean="0"/>
          </a:p>
        </p:txBody>
      </p:sp>
      <p:sp>
        <p:nvSpPr>
          <p:cNvPr id="4" name="Textfeld 3"/>
          <p:cNvSpPr txBox="1"/>
          <p:nvPr/>
        </p:nvSpPr>
        <p:spPr>
          <a:xfrm>
            <a:off x="2339752" y="3822139"/>
            <a:ext cx="6042039"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e-DE" sz="1200" b="1" dirty="0" err="1" smtClean="0">
                <a:latin typeface="+mj-lt"/>
              </a:rPr>
              <a:t>chili</a:t>
            </a:r>
            <a:r>
              <a:rPr lang="de-DE" sz="1200" b="1" dirty="0" smtClean="0">
                <a:latin typeface="+mj-lt"/>
              </a:rPr>
              <a:t>           IN      </a:t>
            </a:r>
            <a:r>
              <a:rPr lang="de-DE" sz="1200" b="1" dirty="0">
                <a:latin typeface="+mj-lt"/>
              </a:rPr>
              <a:t>CNAME   vserver1.hackerspace-bremen.de.</a:t>
            </a:r>
          </a:p>
          <a:p>
            <a:r>
              <a:rPr lang="de-DE" sz="1200" b="1" dirty="0">
                <a:latin typeface="+mj-lt"/>
              </a:rPr>
              <a:t>dudle           IN      CNAME   vserver1.hackerspace-bremen.de.</a:t>
            </a:r>
          </a:p>
          <a:p>
            <a:r>
              <a:rPr lang="de-DE" sz="1200" b="1" dirty="0" err="1">
                <a:latin typeface="+mj-lt"/>
              </a:rPr>
              <a:t>ldap</a:t>
            </a:r>
            <a:r>
              <a:rPr lang="de-DE" sz="1200" b="1" dirty="0">
                <a:latin typeface="+mj-lt"/>
              </a:rPr>
              <a:t>            IN      CNAME   vserver1.hackerspace-bremen.de.</a:t>
            </a:r>
          </a:p>
          <a:p>
            <a:r>
              <a:rPr lang="de-DE" sz="1200" b="1" dirty="0" smtClean="0">
                <a:latin typeface="+mj-lt"/>
              </a:rPr>
              <a:t>pads            </a:t>
            </a:r>
            <a:r>
              <a:rPr lang="de-DE" sz="1200" b="1" dirty="0">
                <a:latin typeface="+mj-lt"/>
              </a:rPr>
              <a:t>IN      CNAME   vserver1.hackerspace-bremen.de.</a:t>
            </a:r>
          </a:p>
          <a:p>
            <a:r>
              <a:rPr lang="de-DE" sz="1200" b="1" dirty="0" err="1" smtClean="0">
                <a:latin typeface="+mj-lt"/>
              </a:rPr>
              <a:t>yourls</a:t>
            </a:r>
            <a:r>
              <a:rPr lang="de-DE" sz="1200" b="1" dirty="0" smtClean="0">
                <a:latin typeface="+mj-lt"/>
              </a:rPr>
              <a:t>          </a:t>
            </a:r>
            <a:r>
              <a:rPr lang="de-DE" sz="1200" b="1" dirty="0">
                <a:latin typeface="+mj-lt"/>
              </a:rPr>
              <a:t>IN      CNAME   vserver1.hackerspace-bremen.de.</a:t>
            </a:r>
          </a:p>
          <a:p>
            <a:r>
              <a:rPr lang="de-DE" sz="1200" b="1" dirty="0" err="1" smtClean="0">
                <a:latin typeface="+mj-lt"/>
              </a:rPr>
              <a:t>www</a:t>
            </a:r>
            <a:r>
              <a:rPr lang="de-DE" sz="1200" b="1" dirty="0" smtClean="0">
                <a:latin typeface="+mj-lt"/>
              </a:rPr>
              <a:t>             </a:t>
            </a:r>
            <a:r>
              <a:rPr lang="de-DE" sz="1200" b="1" dirty="0">
                <a:latin typeface="+mj-lt"/>
              </a:rPr>
              <a:t>IN      CNAME   vserver1.hackerspace-bremen.de.</a:t>
            </a:r>
          </a:p>
        </p:txBody>
      </p:sp>
      <p:cxnSp>
        <p:nvCxnSpPr>
          <p:cNvPr id="5" name="Gerade Verbindung mit Pfeil 4"/>
          <p:cNvCxnSpPr/>
          <p:nvPr/>
        </p:nvCxnSpPr>
        <p:spPr bwMode="auto">
          <a:xfrm>
            <a:off x="1979712" y="3318083"/>
            <a:ext cx="435828" cy="57530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Textfeld 5"/>
          <p:cNvSpPr txBox="1"/>
          <p:nvPr/>
        </p:nvSpPr>
        <p:spPr>
          <a:xfrm>
            <a:off x="899592" y="3027466"/>
            <a:ext cx="1925527" cy="307777"/>
          </a:xfrm>
          <a:prstGeom prst="rect">
            <a:avLst/>
          </a:prstGeom>
          <a:noFill/>
        </p:spPr>
        <p:txBody>
          <a:bodyPr wrap="none" rtlCol="0">
            <a:spAutoFit/>
          </a:bodyPr>
          <a:lstStyle/>
          <a:p>
            <a:r>
              <a:rPr lang="de-DE" sz="1400" dirty="0" smtClean="0"/>
              <a:t>Name der Subdomain</a:t>
            </a:r>
            <a:endParaRPr lang="de-DE" sz="1400" dirty="0"/>
          </a:p>
        </p:txBody>
      </p:sp>
      <p:sp>
        <p:nvSpPr>
          <p:cNvPr id="7" name="Textfeld 6"/>
          <p:cNvSpPr txBox="1"/>
          <p:nvPr/>
        </p:nvSpPr>
        <p:spPr>
          <a:xfrm>
            <a:off x="5940152" y="3027466"/>
            <a:ext cx="2502608" cy="307777"/>
          </a:xfrm>
          <a:prstGeom prst="rect">
            <a:avLst/>
          </a:prstGeom>
          <a:noFill/>
        </p:spPr>
        <p:txBody>
          <a:bodyPr wrap="none" rtlCol="0">
            <a:spAutoFit/>
          </a:bodyPr>
          <a:lstStyle/>
          <a:p>
            <a:r>
              <a:rPr lang="de-DE" sz="1400" dirty="0" err="1" smtClean="0"/>
              <a:t>Zielname</a:t>
            </a:r>
            <a:r>
              <a:rPr lang="de-DE" sz="1400" dirty="0" smtClean="0"/>
              <a:t> (keine IP-Adresse!)</a:t>
            </a:r>
            <a:endParaRPr lang="de-DE" sz="1400" dirty="0"/>
          </a:p>
        </p:txBody>
      </p:sp>
      <p:cxnSp>
        <p:nvCxnSpPr>
          <p:cNvPr id="8" name="Gerade Verbindung mit Pfeil 7"/>
          <p:cNvCxnSpPr>
            <a:stCxn id="7" idx="2"/>
          </p:cNvCxnSpPr>
          <p:nvPr/>
        </p:nvCxnSpPr>
        <p:spPr bwMode="auto">
          <a:xfrm flipH="1">
            <a:off x="6268125" y="3335243"/>
            <a:ext cx="923331" cy="55814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27074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MX-</a:t>
            </a:r>
            <a:r>
              <a:rPr lang="de-DE" dirty="0" err="1" smtClean="0"/>
              <a:t>Record</a:t>
            </a:r>
            <a:endParaRPr lang="de-DE" dirty="0"/>
          </a:p>
        </p:txBody>
      </p:sp>
      <p:sp>
        <p:nvSpPr>
          <p:cNvPr id="3" name="Inhaltsplatzhalter 2"/>
          <p:cNvSpPr>
            <a:spLocks noGrp="1"/>
          </p:cNvSpPr>
          <p:nvPr>
            <p:ph idx="1"/>
          </p:nvPr>
        </p:nvSpPr>
        <p:spPr/>
        <p:txBody>
          <a:bodyPr/>
          <a:lstStyle/>
          <a:p>
            <a:r>
              <a:rPr lang="de-DE" dirty="0" smtClean="0"/>
              <a:t>„Mail </a:t>
            </a:r>
            <a:r>
              <a:rPr lang="de-DE" dirty="0" err="1" smtClean="0"/>
              <a:t>Exchanger</a:t>
            </a:r>
            <a:r>
              <a:rPr lang="de-DE" dirty="0" smtClean="0"/>
              <a:t>“</a:t>
            </a:r>
          </a:p>
          <a:p>
            <a:r>
              <a:rPr lang="de-DE" dirty="0" smtClean="0"/>
              <a:t>Benennt den für einen Host bzw. eine Domain zuständigen Mail-Server</a:t>
            </a:r>
          </a:p>
          <a:p>
            <a:r>
              <a:rPr lang="de-DE" dirty="0" smtClean="0"/>
              <a:t>Es können mehrere Mailserver mit unterschiedlichen Prioritäten angegeben werden</a:t>
            </a:r>
          </a:p>
          <a:p>
            <a:pPr lvl="1"/>
            <a:r>
              <a:rPr lang="de-DE" dirty="0" smtClean="0"/>
              <a:t>Kleinere Zahl </a:t>
            </a:r>
            <a:r>
              <a:rPr lang="de-DE" dirty="0" smtClean="0">
                <a:sym typeface="Wingdings" panose="05000000000000000000" pitchFamily="2" charset="2"/>
              </a:rPr>
              <a:t> höhere Priorität</a:t>
            </a:r>
            <a:endParaRPr lang="de-DE" dirty="0" smtClean="0"/>
          </a:p>
        </p:txBody>
      </p:sp>
      <p:sp>
        <p:nvSpPr>
          <p:cNvPr id="4" name="Textfeld 3"/>
          <p:cNvSpPr txBox="1"/>
          <p:nvPr/>
        </p:nvSpPr>
        <p:spPr>
          <a:xfrm>
            <a:off x="1619672" y="4767535"/>
            <a:ext cx="5763116"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b="1" dirty="0">
                <a:latin typeface="+mj-lt"/>
              </a:rPr>
              <a:t>@      </a:t>
            </a:r>
            <a:r>
              <a:rPr lang="en-US" sz="1200" b="1" dirty="0" smtClean="0">
                <a:latin typeface="+mj-lt"/>
              </a:rPr>
              <a:t>IN      </a:t>
            </a:r>
            <a:r>
              <a:rPr lang="en-US" sz="1200" b="1" dirty="0">
                <a:latin typeface="+mj-lt"/>
              </a:rPr>
              <a:t>MX      1       mail.hackerspace-bremen.de</a:t>
            </a:r>
            <a:r>
              <a:rPr lang="en-US" sz="1200" b="1" dirty="0" smtClean="0">
                <a:latin typeface="+mj-lt"/>
              </a:rPr>
              <a:t>.</a:t>
            </a:r>
            <a:br>
              <a:rPr lang="en-US" sz="1200" b="1" dirty="0" smtClean="0">
                <a:latin typeface="+mj-lt"/>
              </a:rPr>
            </a:br>
            <a:r>
              <a:rPr lang="en-US" sz="1200" b="1" dirty="0" smtClean="0">
                <a:latin typeface="+mj-lt"/>
              </a:rPr>
              <a:t>@      IN      MX      2       backup.hackerspace-bremen.de.</a:t>
            </a:r>
            <a:endParaRPr lang="en-US" sz="1200" b="1" dirty="0">
              <a:latin typeface="+mj-lt"/>
            </a:endParaRPr>
          </a:p>
          <a:p>
            <a:r>
              <a:rPr lang="en-US" sz="1200" b="1" dirty="0">
                <a:latin typeface="+mj-lt"/>
              </a:rPr>
              <a:t>lists  </a:t>
            </a:r>
            <a:r>
              <a:rPr lang="en-US" sz="1200" b="1" dirty="0" smtClean="0">
                <a:latin typeface="+mj-lt"/>
              </a:rPr>
              <a:t>IN      </a:t>
            </a:r>
            <a:r>
              <a:rPr lang="en-US" sz="1200" b="1" dirty="0">
                <a:latin typeface="+mj-lt"/>
              </a:rPr>
              <a:t>MX      1       lists.hackerspace-bremen.de.</a:t>
            </a:r>
            <a:endParaRPr lang="en-US" sz="1200" b="1" dirty="0" smtClean="0">
              <a:latin typeface="+mj-lt"/>
            </a:endParaRPr>
          </a:p>
        </p:txBody>
      </p:sp>
      <p:cxnSp>
        <p:nvCxnSpPr>
          <p:cNvPr id="5" name="Gerade Verbindung mit Pfeil 4"/>
          <p:cNvCxnSpPr/>
          <p:nvPr/>
        </p:nvCxnSpPr>
        <p:spPr bwMode="auto">
          <a:xfrm>
            <a:off x="1979712" y="4187716"/>
            <a:ext cx="0" cy="686981"/>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Textfeld 5"/>
          <p:cNvSpPr txBox="1"/>
          <p:nvPr/>
        </p:nvSpPr>
        <p:spPr>
          <a:xfrm>
            <a:off x="899592" y="3897099"/>
            <a:ext cx="1925527" cy="307777"/>
          </a:xfrm>
          <a:prstGeom prst="rect">
            <a:avLst/>
          </a:prstGeom>
          <a:noFill/>
        </p:spPr>
        <p:txBody>
          <a:bodyPr wrap="none" rtlCol="0">
            <a:spAutoFit/>
          </a:bodyPr>
          <a:lstStyle/>
          <a:p>
            <a:r>
              <a:rPr lang="de-DE" sz="1400" dirty="0" smtClean="0"/>
              <a:t>Name der Subdomain</a:t>
            </a:r>
            <a:endParaRPr lang="de-DE" sz="1400" dirty="0"/>
          </a:p>
        </p:txBody>
      </p:sp>
      <p:sp>
        <p:nvSpPr>
          <p:cNvPr id="7" name="Textfeld 6"/>
          <p:cNvSpPr txBox="1"/>
          <p:nvPr/>
        </p:nvSpPr>
        <p:spPr>
          <a:xfrm>
            <a:off x="5292080" y="3897099"/>
            <a:ext cx="3547766" cy="307777"/>
          </a:xfrm>
          <a:prstGeom prst="rect">
            <a:avLst/>
          </a:prstGeom>
          <a:noFill/>
        </p:spPr>
        <p:txBody>
          <a:bodyPr wrap="none" rtlCol="0">
            <a:spAutoFit/>
          </a:bodyPr>
          <a:lstStyle/>
          <a:p>
            <a:r>
              <a:rPr lang="de-DE" sz="1400" dirty="0" smtClean="0"/>
              <a:t>Name des Mailservers (keine IP-Adresse!)</a:t>
            </a:r>
            <a:endParaRPr lang="de-DE" sz="1400" dirty="0"/>
          </a:p>
        </p:txBody>
      </p:sp>
      <p:cxnSp>
        <p:nvCxnSpPr>
          <p:cNvPr id="8" name="Gerade Verbindung mit Pfeil 7"/>
          <p:cNvCxnSpPr/>
          <p:nvPr/>
        </p:nvCxnSpPr>
        <p:spPr bwMode="auto">
          <a:xfrm flipH="1">
            <a:off x="5724139" y="4204876"/>
            <a:ext cx="504045" cy="619537"/>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2" name="Textfeld 11"/>
          <p:cNvSpPr txBox="1"/>
          <p:nvPr/>
        </p:nvSpPr>
        <p:spPr>
          <a:xfrm>
            <a:off x="3563888" y="3897099"/>
            <a:ext cx="801823" cy="307777"/>
          </a:xfrm>
          <a:prstGeom prst="rect">
            <a:avLst/>
          </a:prstGeom>
          <a:noFill/>
        </p:spPr>
        <p:txBody>
          <a:bodyPr wrap="none" rtlCol="0">
            <a:spAutoFit/>
          </a:bodyPr>
          <a:lstStyle/>
          <a:p>
            <a:r>
              <a:rPr lang="de-DE" sz="1400" dirty="0" smtClean="0"/>
              <a:t>Priorität</a:t>
            </a:r>
            <a:endParaRPr lang="de-DE" sz="1400" dirty="0"/>
          </a:p>
        </p:txBody>
      </p:sp>
      <p:cxnSp>
        <p:nvCxnSpPr>
          <p:cNvPr id="13" name="Gerade Verbindung mit Pfeil 12"/>
          <p:cNvCxnSpPr>
            <a:stCxn id="12" idx="2"/>
          </p:cNvCxnSpPr>
          <p:nvPr/>
        </p:nvCxnSpPr>
        <p:spPr bwMode="auto">
          <a:xfrm flipH="1">
            <a:off x="3870960" y="4204876"/>
            <a:ext cx="93840" cy="611917"/>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59131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SRV-</a:t>
            </a:r>
            <a:r>
              <a:rPr lang="de-DE" dirty="0" err="1" smtClean="0"/>
              <a:t>Record</a:t>
            </a:r>
            <a:endParaRPr lang="de-DE" dirty="0"/>
          </a:p>
        </p:txBody>
      </p:sp>
      <p:sp>
        <p:nvSpPr>
          <p:cNvPr id="3" name="Inhaltsplatzhalter 2"/>
          <p:cNvSpPr>
            <a:spLocks noGrp="1"/>
          </p:cNvSpPr>
          <p:nvPr>
            <p:ph idx="1"/>
          </p:nvPr>
        </p:nvSpPr>
        <p:spPr/>
        <p:txBody>
          <a:bodyPr/>
          <a:lstStyle/>
          <a:p>
            <a:r>
              <a:rPr lang="de-DE" dirty="0" smtClean="0"/>
              <a:t>„Service“</a:t>
            </a:r>
          </a:p>
          <a:p>
            <a:r>
              <a:rPr lang="de-DE" dirty="0" smtClean="0"/>
              <a:t>Liefert weitere Informationen zu bestimmten Diensten</a:t>
            </a:r>
          </a:p>
          <a:p>
            <a:r>
              <a:rPr lang="de-DE" dirty="0" smtClean="0"/>
              <a:t>Relativ selten genutzt, bekannteste Anwendungen:</a:t>
            </a:r>
          </a:p>
          <a:p>
            <a:pPr lvl="1"/>
            <a:r>
              <a:rPr lang="de-DE" dirty="0" smtClean="0"/>
              <a:t>XMPP/</a:t>
            </a:r>
            <a:r>
              <a:rPr lang="de-DE" dirty="0" err="1" smtClean="0"/>
              <a:t>Jabber</a:t>
            </a:r>
            <a:endParaRPr lang="de-DE" dirty="0" smtClean="0"/>
          </a:p>
          <a:p>
            <a:pPr lvl="1"/>
            <a:r>
              <a:rPr lang="de-DE" dirty="0" smtClean="0"/>
              <a:t>VoIP/SIP</a:t>
            </a:r>
          </a:p>
          <a:p>
            <a:r>
              <a:rPr lang="de-DE" dirty="0" smtClean="0"/>
              <a:t>Definiert in RFC 2782</a:t>
            </a:r>
          </a:p>
        </p:txBody>
      </p:sp>
      <p:sp>
        <p:nvSpPr>
          <p:cNvPr id="11" name="Textfeld 10"/>
          <p:cNvSpPr txBox="1"/>
          <p:nvPr/>
        </p:nvSpPr>
        <p:spPr>
          <a:xfrm>
            <a:off x="383455" y="4980960"/>
            <a:ext cx="839848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latin typeface="+mj-lt"/>
              </a:rPr>
              <a:t>_xmpp-client._</a:t>
            </a:r>
            <a:r>
              <a:rPr lang="en-US" sz="1200" b="1" dirty="0" err="1" smtClean="0">
                <a:latin typeface="+mj-lt"/>
              </a:rPr>
              <a:t>tcp</a:t>
            </a:r>
            <a:r>
              <a:rPr lang="en-US" sz="1200" b="1" dirty="0" smtClean="0">
                <a:latin typeface="+mj-lt"/>
              </a:rPr>
              <a:t>     IN      SRV      5      0     5222      xmpp.hackerspace-bremen.de.</a:t>
            </a:r>
            <a:endParaRPr lang="en-US" sz="1200" b="1" dirty="0">
              <a:latin typeface="+mj-lt"/>
            </a:endParaRPr>
          </a:p>
          <a:p>
            <a:r>
              <a:rPr lang="en-US" sz="1200" b="1" dirty="0">
                <a:latin typeface="+mj-lt"/>
              </a:rPr>
              <a:t>_xmpp-server._</a:t>
            </a:r>
            <a:r>
              <a:rPr lang="en-US" sz="1200" b="1" dirty="0" err="1" smtClean="0">
                <a:latin typeface="+mj-lt"/>
              </a:rPr>
              <a:t>tcp</a:t>
            </a:r>
            <a:r>
              <a:rPr lang="en-US" sz="1200" b="1" dirty="0" smtClean="0">
                <a:latin typeface="+mj-lt"/>
              </a:rPr>
              <a:t>     IN      SRV      5      0     5269      xmpp.hackerspace-bremen.de.</a:t>
            </a:r>
          </a:p>
        </p:txBody>
      </p:sp>
      <p:cxnSp>
        <p:nvCxnSpPr>
          <p:cNvPr id="12" name="Gerade Verbindung mit Pfeil 11"/>
          <p:cNvCxnSpPr/>
          <p:nvPr/>
        </p:nvCxnSpPr>
        <p:spPr bwMode="auto">
          <a:xfrm>
            <a:off x="1259632" y="4005066"/>
            <a:ext cx="0" cy="1015628"/>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3" name="Textfeld 12"/>
          <p:cNvSpPr txBox="1"/>
          <p:nvPr/>
        </p:nvSpPr>
        <p:spPr>
          <a:xfrm>
            <a:off x="539552" y="3717033"/>
            <a:ext cx="2662908" cy="307777"/>
          </a:xfrm>
          <a:prstGeom prst="rect">
            <a:avLst/>
          </a:prstGeom>
          <a:noFill/>
        </p:spPr>
        <p:txBody>
          <a:bodyPr wrap="none" rtlCol="0">
            <a:spAutoFit/>
          </a:bodyPr>
          <a:lstStyle/>
          <a:p>
            <a:r>
              <a:rPr lang="de-DE" sz="1400" dirty="0" smtClean="0"/>
              <a:t>Gesuchter Dienst und Protokoll</a:t>
            </a:r>
            <a:endParaRPr lang="de-DE" sz="1400" dirty="0"/>
          </a:p>
        </p:txBody>
      </p:sp>
      <p:sp>
        <p:nvSpPr>
          <p:cNvPr id="14" name="Textfeld 13"/>
          <p:cNvSpPr txBox="1"/>
          <p:nvPr/>
        </p:nvSpPr>
        <p:spPr>
          <a:xfrm>
            <a:off x="5796136" y="4093380"/>
            <a:ext cx="3249608" cy="307777"/>
          </a:xfrm>
          <a:prstGeom prst="rect">
            <a:avLst/>
          </a:prstGeom>
          <a:noFill/>
        </p:spPr>
        <p:txBody>
          <a:bodyPr wrap="none" rtlCol="0">
            <a:spAutoFit/>
          </a:bodyPr>
          <a:lstStyle/>
          <a:p>
            <a:r>
              <a:rPr lang="de-DE" sz="1400" dirty="0" smtClean="0"/>
              <a:t>Name des Servers (keine IP-Adresse!)</a:t>
            </a:r>
            <a:endParaRPr lang="de-DE" sz="1400" dirty="0"/>
          </a:p>
        </p:txBody>
      </p:sp>
      <p:cxnSp>
        <p:nvCxnSpPr>
          <p:cNvPr id="15" name="Gerade Verbindung mit Pfeil 14"/>
          <p:cNvCxnSpPr/>
          <p:nvPr/>
        </p:nvCxnSpPr>
        <p:spPr bwMode="auto">
          <a:xfrm flipH="1">
            <a:off x="7441071" y="4401157"/>
            <a:ext cx="504045" cy="619537"/>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6" name="Textfeld 15"/>
          <p:cNvSpPr txBox="1"/>
          <p:nvPr/>
        </p:nvSpPr>
        <p:spPr>
          <a:xfrm>
            <a:off x="3563888" y="4093380"/>
            <a:ext cx="801823" cy="307777"/>
          </a:xfrm>
          <a:prstGeom prst="rect">
            <a:avLst/>
          </a:prstGeom>
          <a:noFill/>
        </p:spPr>
        <p:txBody>
          <a:bodyPr wrap="none" rtlCol="0">
            <a:spAutoFit/>
          </a:bodyPr>
          <a:lstStyle/>
          <a:p>
            <a:r>
              <a:rPr lang="de-DE" sz="1400" dirty="0" smtClean="0"/>
              <a:t>Priorität</a:t>
            </a:r>
            <a:endParaRPr lang="de-DE" sz="1400" dirty="0"/>
          </a:p>
        </p:txBody>
      </p:sp>
      <p:cxnSp>
        <p:nvCxnSpPr>
          <p:cNvPr id="17" name="Gerade Verbindung mit Pfeil 16"/>
          <p:cNvCxnSpPr>
            <a:stCxn id="16" idx="2"/>
          </p:cNvCxnSpPr>
          <p:nvPr/>
        </p:nvCxnSpPr>
        <p:spPr bwMode="auto">
          <a:xfrm>
            <a:off x="3964800" y="4401157"/>
            <a:ext cx="103144" cy="611917"/>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20" name="Textfeld 19"/>
          <p:cNvSpPr txBox="1"/>
          <p:nvPr/>
        </p:nvSpPr>
        <p:spPr>
          <a:xfrm>
            <a:off x="4181785" y="3717032"/>
            <a:ext cx="3498073" cy="307777"/>
          </a:xfrm>
          <a:prstGeom prst="rect">
            <a:avLst/>
          </a:prstGeom>
          <a:noFill/>
        </p:spPr>
        <p:txBody>
          <a:bodyPr wrap="none" rtlCol="0">
            <a:spAutoFit/>
          </a:bodyPr>
          <a:lstStyle/>
          <a:p>
            <a:r>
              <a:rPr lang="de-DE" sz="1400" dirty="0" err="1" smtClean="0"/>
              <a:t>Wichtung</a:t>
            </a:r>
            <a:r>
              <a:rPr lang="de-DE" sz="1400" dirty="0" smtClean="0"/>
              <a:t> (bei Einträgen gleicher Priorität)</a:t>
            </a:r>
            <a:endParaRPr lang="de-DE" sz="1400" dirty="0"/>
          </a:p>
        </p:txBody>
      </p:sp>
      <p:cxnSp>
        <p:nvCxnSpPr>
          <p:cNvPr id="21" name="Gerade Verbindung mit Pfeil 20"/>
          <p:cNvCxnSpPr/>
          <p:nvPr/>
        </p:nvCxnSpPr>
        <p:spPr bwMode="auto">
          <a:xfrm>
            <a:off x="4582697" y="4005065"/>
            <a:ext cx="149323" cy="999436"/>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23" name="Textfeld 22"/>
          <p:cNvSpPr txBox="1"/>
          <p:nvPr/>
        </p:nvSpPr>
        <p:spPr>
          <a:xfrm>
            <a:off x="4932040" y="4093380"/>
            <a:ext cx="513282" cy="307777"/>
          </a:xfrm>
          <a:prstGeom prst="rect">
            <a:avLst/>
          </a:prstGeom>
          <a:noFill/>
        </p:spPr>
        <p:txBody>
          <a:bodyPr wrap="none" rtlCol="0">
            <a:spAutoFit/>
          </a:bodyPr>
          <a:lstStyle/>
          <a:p>
            <a:r>
              <a:rPr lang="de-DE" sz="1400" dirty="0" smtClean="0"/>
              <a:t>Port</a:t>
            </a:r>
            <a:endParaRPr lang="de-DE" sz="1400" dirty="0"/>
          </a:p>
        </p:txBody>
      </p:sp>
      <p:cxnSp>
        <p:nvCxnSpPr>
          <p:cNvPr id="24" name="Gerade Verbindung mit Pfeil 23"/>
          <p:cNvCxnSpPr/>
          <p:nvPr/>
        </p:nvCxnSpPr>
        <p:spPr bwMode="auto">
          <a:xfrm>
            <a:off x="5189313" y="4392584"/>
            <a:ext cx="103144" cy="611917"/>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45098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Warum DNS?</a:t>
            </a:r>
            <a:endParaRPr lang="de-DE" dirty="0"/>
          </a:p>
        </p:txBody>
      </p:sp>
      <p:sp>
        <p:nvSpPr>
          <p:cNvPr id="3" name="Inhaltsplatzhalter 2"/>
          <p:cNvSpPr>
            <a:spLocks noGrp="1"/>
          </p:cNvSpPr>
          <p:nvPr>
            <p:ph idx="1"/>
          </p:nvPr>
        </p:nvSpPr>
        <p:spPr/>
        <p:txBody>
          <a:bodyPr/>
          <a:lstStyle/>
          <a:p>
            <a:r>
              <a:rPr lang="de-DE" dirty="0" smtClean="0"/>
              <a:t>Alle im Internet erreichbaren Geräte werden über IP-Adressen angesprochen („212.202.117.3“)</a:t>
            </a:r>
          </a:p>
          <a:p>
            <a:r>
              <a:rPr lang="de-DE" dirty="0" smtClean="0"/>
              <a:t>Zum einfacheren Handling wurde bereits sehr früh Hostnamen eingeführt („</a:t>
            </a:r>
            <a:r>
              <a:rPr lang="de-DE" dirty="0" err="1" smtClean="0"/>
              <a:t>fileserver</a:t>
            </a:r>
            <a:r>
              <a:rPr lang="de-DE" dirty="0" smtClean="0"/>
              <a:t>“)</a:t>
            </a:r>
          </a:p>
          <a:p>
            <a:endParaRPr lang="de-DE" dirty="0" smtClean="0"/>
          </a:p>
          <a:p>
            <a:r>
              <a:rPr lang="de-DE" dirty="0" smtClean="0"/>
              <a:t>In </a:t>
            </a:r>
            <a:r>
              <a:rPr lang="de-DE" dirty="0"/>
              <a:t>den Anfangszeiten des Internet (ARPANET) erfolgte die Namensauflösung durch die Datei  </a:t>
            </a:r>
            <a:r>
              <a:rPr lang="de-DE" b="1" dirty="0">
                <a:latin typeface="+mj-lt"/>
              </a:rPr>
              <a:t>/</a:t>
            </a:r>
            <a:r>
              <a:rPr lang="de-DE" b="1" dirty="0" err="1">
                <a:latin typeface="+mj-lt"/>
              </a:rPr>
              <a:t>etc</a:t>
            </a:r>
            <a:r>
              <a:rPr lang="de-DE" b="1" dirty="0">
                <a:latin typeface="+mj-lt"/>
              </a:rPr>
              <a:t>/</a:t>
            </a:r>
            <a:r>
              <a:rPr lang="de-DE" b="1" dirty="0" err="1">
                <a:latin typeface="+mj-lt"/>
              </a:rPr>
              <a:t>hosts</a:t>
            </a:r>
            <a:endParaRPr lang="de-DE" b="1" dirty="0">
              <a:latin typeface="+mj-lt"/>
            </a:endParaRPr>
          </a:p>
          <a:p>
            <a:r>
              <a:rPr lang="de-DE" dirty="0"/>
              <a:t>Die Datei wuchs stetig und wurde zwischen allen beteiligten Systemen </a:t>
            </a:r>
            <a:r>
              <a:rPr lang="de-DE" dirty="0" smtClean="0"/>
              <a:t>manuell via </a:t>
            </a:r>
            <a:r>
              <a:rPr lang="de-DE" dirty="0"/>
              <a:t>FTP </a:t>
            </a:r>
            <a:r>
              <a:rPr lang="de-DE" dirty="0" smtClean="0"/>
              <a:t>verteilt</a:t>
            </a:r>
            <a:endParaRPr lang="de-DE" dirty="0"/>
          </a:p>
        </p:txBody>
      </p:sp>
    </p:spTree>
    <p:extLst>
      <p:ext uri="{BB962C8B-B14F-4D97-AF65-F5344CB8AC3E}">
        <p14:creationId xmlns:p14="http://schemas.microsoft.com/office/powerpoint/2010/main" val="1781095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TXT-</a:t>
            </a:r>
            <a:r>
              <a:rPr lang="de-DE" dirty="0" err="1" smtClean="0"/>
              <a:t>Record</a:t>
            </a:r>
            <a:endParaRPr lang="de-DE" dirty="0"/>
          </a:p>
        </p:txBody>
      </p:sp>
      <p:sp>
        <p:nvSpPr>
          <p:cNvPr id="3" name="Inhaltsplatzhalter 2"/>
          <p:cNvSpPr>
            <a:spLocks noGrp="1"/>
          </p:cNvSpPr>
          <p:nvPr>
            <p:ph idx="1"/>
          </p:nvPr>
        </p:nvSpPr>
        <p:spPr/>
        <p:txBody>
          <a:bodyPr/>
          <a:lstStyle/>
          <a:p>
            <a:r>
              <a:rPr lang="de-DE" dirty="0" smtClean="0"/>
              <a:t>„Text“</a:t>
            </a:r>
          </a:p>
          <a:p>
            <a:r>
              <a:rPr lang="de-DE" dirty="0" smtClean="0"/>
              <a:t>Liefert menschenlesbaren Text</a:t>
            </a:r>
          </a:p>
          <a:p>
            <a:r>
              <a:rPr lang="de-DE" dirty="0" smtClean="0"/>
              <a:t>Wird z.B. genutzt, um Spamfiltern anzuzeigen</a:t>
            </a:r>
            <a:r>
              <a:rPr lang="de-DE" dirty="0"/>
              <a:t>, welche </a:t>
            </a:r>
            <a:r>
              <a:rPr lang="de-DE" dirty="0" smtClean="0"/>
              <a:t>Server zum </a:t>
            </a:r>
            <a:r>
              <a:rPr lang="de-DE" dirty="0"/>
              <a:t>Versand von E-Mails für diese Domain berechtigt </a:t>
            </a:r>
            <a:r>
              <a:rPr lang="de-DE" dirty="0" smtClean="0"/>
              <a:t>sind</a:t>
            </a:r>
          </a:p>
          <a:p>
            <a:pPr lvl="1"/>
            <a:r>
              <a:rPr lang="de-DE" i="1" dirty="0" smtClean="0"/>
              <a:t>Sender </a:t>
            </a:r>
            <a:r>
              <a:rPr lang="de-DE" i="1" dirty="0" err="1" smtClean="0"/>
              <a:t>Policy</a:t>
            </a:r>
            <a:r>
              <a:rPr lang="de-DE" i="1" dirty="0" smtClean="0"/>
              <a:t> Framework</a:t>
            </a:r>
            <a:r>
              <a:rPr lang="de-DE" dirty="0" smtClean="0"/>
              <a:t>, kurz: SPF</a:t>
            </a:r>
          </a:p>
        </p:txBody>
      </p:sp>
      <p:sp>
        <p:nvSpPr>
          <p:cNvPr id="4" name="Textfeld 3"/>
          <p:cNvSpPr txBox="1"/>
          <p:nvPr/>
        </p:nvSpPr>
        <p:spPr>
          <a:xfrm>
            <a:off x="1979712" y="4808185"/>
            <a:ext cx="4089581"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b="1" dirty="0" smtClean="0">
                <a:latin typeface="+mj-lt"/>
              </a:rPr>
              <a:t>vserver1     IN     </a:t>
            </a:r>
            <a:r>
              <a:rPr lang="en-US" sz="1200" b="1" dirty="0">
                <a:latin typeface="+mj-lt"/>
              </a:rPr>
              <a:t>TXT </a:t>
            </a:r>
            <a:r>
              <a:rPr lang="en-US" sz="1200" b="1" dirty="0" smtClean="0">
                <a:latin typeface="+mj-lt"/>
              </a:rPr>
              <a:t>     "</a:t>
            </a:r>
            <a:r>
              <a:rPr lang="en-US" sz="1200" b="1" dirty="0">
                <a:latin typeface="+mj-lt"/>
              </a:rPr>
              <a:t>Hello World"</a:t>
            </a:r>
            <a:endParaRPr lang="en-US" sz="1200" b="1" dirty="0" smtClean="0">
              <a:latin typeface="+mj-lt"/>
            </a:endParaRPr>
          </a:p>
        </p:txBody>
      </p:sp>
      <p:cxnSp>
        <p:nvCxnSpPr>
          <p:cNvPr id="5" name="Gerade Verbindung mit Pfeil 4"/>
          <p:cNvCxnSpPr/>
          <p:nvPr/>
        </p:nvCxnSpPr>
        <p:spPr bwMode="auto">
          <a:xfrm>
            <a:off x="1835696" y="4245526"/>
            <a:ext cx="379491" cy="619537"/>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Textfeld 5"/>
          <p:cNvSpPr txBox="1"/>
          <p:nvPr/>
        </p:nvSpPr>
        <p:spPr>
          <a:xfrm>
            <a:off x="1259632" y="3937749"/>
            <a:ext cx="1925527" cy="307777"/>
          </a:xfrm>
          <a:prstGeom prst="rect">
            <a:avLst/>
          </a:prstGeom>
          <a:noFill/>
        </p:spPr>
        <p:txBody>
          <a:bodyPr wrap="none" rtlCol="0">
            <a:spAutoFit/>
          </a:bodyPr>
          <a:lstStyle/>
          <a:p>
            <a:r>
              <a:rPr lang="de-DE" sz="1400" dirty="0" smtClean="0"/>
              <a:t>Name der Subdomain</a:t>
            </a:r>
            <a:endParaRPr lang="de-DE" sz="1400" dirty="0"/>
          </a:p>
        </p:txBody>
      </p:sp>
      <p:sp>
        <p:nvSpPr>
          <p:cNvPr id="7" name="Textfeld 6"/>
          <p:cNvSpPr txBox="1"/>
          <p:nvPr/>
        </p:nvSpPr>
        <p:spPr>
          <a:xfrm>
            <a:off x="5508104" y="3937749"/>
            <a:ext cx="780983" cy="307777"/>
          </a:xfrm>
          <a:prstGeom prst="rect">
            <a:avLst/>
          </a:prstGeom>
          <a:noFill/>
        </p:spPr>
        <p:txBody>
          <a:bodyPr wrap="none" rtlCol="0">
            <a:spAutoFit/>
          </a:bodyPr>
          <a:lstStyle/>
          <a:p>
            <a:r>
              <a:rPr lang="de-DE" sz="1400" dirty="0" smtClean="0"/>
              <a:t>Freitext</a:t>
            </a:r>
            <a:endParaRPr lang="de-DE" sz="1400" dirty="0"/>
          </a:p>
        </p:txBody>
      </p:sp>
      <p:cxnSp>
        <p:nvCxnSpPr>
          <p:cNvPr id="8" name="Gerade Verbindung mit Pfeil 7"/>
          <p:cNvCxnSpPr/>
          <p:nvPr/>
        </p:nvCxnSpPr>
        <p:spPr bwMode="auto">
          <a:xfrm flipH="1">
            <a:off x="5400097" y="4245526"/>
            <a:ext cx="504045" cy="619537"/>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95587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PTR-</a:t>
            </a:r>
            <a:r>
              <a:rPr lang="de-DE" dirty="0" err="1" smtClean="0"/>
              <a:t>Record</a:t>
            </a:r>
            <a:endParaRPr lang="de-DE" dirty="0"/>
          </a:p>
        </p:txBody>
      </p:sp>
      <p:sp>
        <p:nvSpPr>
          <p:cNvPr id="3" name="Inhaltsplatzhalter 2"/>
          <p:cNvSpPr>
            <a:spLocks noGrp="1"/>
          </p:cNvSpPr>
          <p:nvPr>
            <p:ph idx="1"/>
          </p:nvPr>
        </p:nvSpPr>
        <p:spPr/>
        <p:txBody>
          <a:bodyPr/>
          <a:lstStyle/>
          <a:p>
            <a:r>
              <a:rPr lang="de-DE" dirty="0" smtClean="0"/>
              <a:t>„Pointer“</a:t>
            </a:r>
          </a:p>
          <a:p>
            <a:r>
              <a:rPr lang="de-DE" dirty="0" smtClean="0"/>
              <a:t>Gegenstück zum A-</a:t>
            </a:r>
            <a:r>
              <a:rPr lang="de-DE" dirty="0" err="1" smtClean="0"/>
              <a:t>Record</a:t>
            </a:r>
            <a:endParaRPr lang="de-DE" dirty="0" smtClean="0"/>
          </a:p>
          <a:p>
            <a:r>
              <a:rPr lang="de-DE" dirty="0" smtClean="0"/>
              <a:t>Weist einer IP-Adresse einen Namen zu („Reverse-Auflösung“)</a:t>
            </a:r>
          </a:p>
          <a:p>
            <a:r>
              <a:rPr lang="de-DE" dirty="0" smtClean="0"/>
              <a:t>Diese Zone ist in der Hoheit des Inhabers der IP-Adresse, i.d.R. des Internet Service Providers</a:t>
            </a:r>
          </a:p>
          <a:p>
            <a:r>
              <a:rPr lang="de-DE" dirty="0" smtClean="0"/>
              <a:t>Beispiel für die </a:t>
            </a:r>
            <a:r>
              <a:rPr lang="de-DE" dirty="0"/>
              <a:t>Zone </a:t>
            </a:r>
            <a:r>
              <a:rPr lang="de-DE" b="1" dirty="0" smtClean="0">
                <a:latin typeface="+mj-lt"/>
              </a:rPr>
              <a:t>217.60.212.in-addr.arpa</a:t>
            </a:r>
            <a:r>
              <a:rPr lang="de-DE" dirty="0"/>
              <a:t>:</a:t>
            </a:r>
            <a:endParaRPr lang="de-DE" dirty="0" smtClean="0"/>
          </a:p>
        </p:txBody>
      </p:sp>
      <p:sp>
        <p:nvSpPr>
          <p:cNvPr id="4" name="Textfeld 3"/>
          <p:cNvSpPr txBox="1"/>
          <p:nvPr/>
        </p:nvSpPr>
        <p:spPr>
          <a:xfrm>
            <a:off x="1173291" y="4645585"/>
            <a:ext cx="6135013" cy="101566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b="1" dirty="0">
                <a:latin typeface="+mj-lt"/>
              </a:rPr>
              <a:t>247             IN      PTR     </a:t>
            </a:r>
            <a:r>
              <a:rPr lang="en-US" sz="1200" b="1" dirty="0" smtClean="0">
                <a:latin typeface="+mj-lt"/>
              </a:rPr>
              <a:t>kyocera.hackerspace-bremen.de</a:t>
            </a:r>
            <a:r>
              <a:rPr lang="en-US" sz="1200" b="1" dirty="0">
                <a:latin typeface="+mj-lt"/>
              </a:rPr>
              <a:t>.</a:t>
            </a:r>
          </a:p>
          <a:p>
            <a:r>
              <a:rPr lang="en-US" sz="1200" b="1" dirty="0" smtClean="0">
                <a:latin typeface="+mj-lt"/>
              </a:rPr>
              <a:t>249             </a:t>
            </a:r>
            <a:r>
              <a:rPr lang="en-US" sz="1200" b="1" dirty="0">
                <a:latin typeface="+mj-lt"/>
              </a:rPr>
              <a:t>IN      PTR     office.hackerspace-bremen.de.</a:t>
            </a:r>
          </a:p>
          <a:p>
            <a:r>
              <a:rPr lang="en-US" sz="1200" b="1" dirty="0">
                <a:latin typeface="+mj-lt"/>
              </a:rPr>
              <a:t>250             IN      PTR     designjet.hackerspace-bremen.de.</a:t>
            </a:r>
          </a:p>
          <a:p>
            <a:r>
              <a:rPr lang="en-US" sz="1200" b="1" dirty="0" smtClean="0">
                <a:latin typeface="+mj-lt"/>
              </a:rPr>
              <a:t>253             </a:t>
            </a:r>
            <a:r>
              <a:rPr lang="en-US" sz="1200" b="1" dirty="0">
                <a:latin typeface="+mj-lt"/>
              </a:rPr>
              <a:t>IN      PTR     fritzbox.hackerspace-bremen.de.</a:t>
            </a:r>
          </a:p>
          <a:p>
            <a:r>
              <a:rPr lang="en-US" sz="1200" b="1" dirty="0">
                <a:latin typeface="+mj-lt"/>
              </a:rPr>
              <a:t>254             IN      PTR     gw.hackerspace-bremen.de.</a:t>
            </a:r>
          </a:p>
        </p:txBody>
      </p:sp>
      <p:cxnSp>
        <p:nvCxnSpPr>
          <p:cNvPr id="5" name="Gerade Verbindung mit Pfeil 4"/>
          <p:cNvCxnSpPr/>
          <p:nvPr/>
        </p:nvCxnSpPr>
        <p:spPr bwMode="auto">
          <a:xfrm flipH="1">
            <a:off x="1427376" y="3944932"/>
            <a:ext cx="268268" cy="747583"/>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Textfeld 5"/>
          <p:cNvSpPr txBox="1"/>
          <p:nvPr/>
        </p:nvSpPr>
        <p:spPr>
          <a:xfrm>
            <a:off x="1191588" y="3637155"/>
            <a:ext cx="2533066" cy="307777"/>
          </a:xfrm>
          <a:prstGeom prst="rect">
            <a:avLst/>
          </a:prstGeom>
          <a:noFill/>
        </p:spPr>
        <p:txBody>
          <a:bodyPr wrap="none" rtlCol="0">
            <a:spAutoFit/>
          </a:bodyPr>
          <a:lstStyle/>
          <a:p>
            <a:r>
              <a:rPr lang="de-DE" sz="1400" dirty="0" smtClean="0"/>
              <a:t>Letztes Oktett der IP-Adresse</a:t>
            </a:r>
            <a:endParaRPr lang="de-DE" sz="1400" dirty="0"/>
          </a:p>
        </p:txBody>
      </p:sp>
      <p:sp>
        <p:nvSpPr>
          <p:cNvPr id="7" name="Textfeld 6"/>
          <p:cNvSpPr txBox="1"/>
          <p:nvPr/>
        </p:nvSpPr>
        <p:spPr>
          <a:xfrm>
            <a:off x="4586300" y="3637154"/>
            <a:ext cx="1707519" cy="307777"/>
          </a:xfrm>
          <a:prstGeom prst="rect">
            <a:avLst/>
          </a:prstGeom>
          <a:noFill/>
        </p:spPr>
        <p:txBody>
          <a:bodyPr wrap="none" rtlCol="0">
            <a:spAutoFit/>
          </a:bodyPr>
          <a:lstStyle/>
          <a:p>
            <a:r>
              <a:rPr lang="de-DE" sz="1400" dirty="0" smtClean="0"/>
              <a:t>Reverse-Auflösung</a:t>
            </a:r>
            <a:endParaRPr lang="de-DE" sz="1400" dirty="0"/>
          </a:p>
        </p:txBody>
      </p:sp>
      <p:cxnSp>
        <p:nvCxnSpPr>
          <p:cNvPr id="8" name="Gerade Verbindung mit Pfeil 7"/>
          <p:cNvCxnSpPr/>
          <p:nvPr/>
        </p:nvCxnSpPr>
        <p:spPr bwMode="auto">
          <a:xfrm flipH="1">
            <a:off x="4963056" y="3944932"/>
            <a:ext cx="477004" cy="762823"/>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36577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Umlaute und Sonderzeichen</a:t>
            </a:r>
            <a:endParaRPr lang="de-DE" dirty="0"/>
          </a:p>
        </p:txBody>
      </p:sp>
      <p:sp>
        <p:nvSpPr>
          <p:cNvPr id="3" name="Inhaltsplatzhalter 2"/>
          <p:cNvSpPr>
            <a:spLocks noGrp="1"/>
          </p:cNvSpPr>
          <p:nvPr>
            <p:ph idx="1"/>
          </p:nvPr>
        </p:nvSpPr>
        <p:spPr/>
        <p:txBody>
          <a:bodyPr/>
          <a:lstStyle/>
          <a:p>
            <a:r>
              <a:rPr lang="de-DE" dirty="0" smtClean="0"/>
              <a:t>Das gesamte DNS-System wurde nur für die ASCII-Zeichen 0-9, a-z sowie ‚-‘ ausgelegt</a:t>
            </a:r>
          </a:p>
          <a:p>
            <a:r>
              <a:rPr lang="de-DE" dirty="0" smtClean="0"/>
              <a:t>Mit der Internationalisierung des Internet wurden Rufe nach Erweiterung um länderspezifische Sonderzeichen laut: </a:t>
            </a:r>
            <a:r>
              <a:rPr lang="de-DE" i="1" dirty="0" err="1" smtClean="0"/>
              <a:t>Internationalized</a:t>
            </a:r>
            <a:r>
              <a:rPr lang="de-DE" i="1" dirty="0" smtClean="0"/>
              <a:t> Domain </a:t>
            </a:r>
            <a:r>
              <a:rPr lang="de-DE" i="1" dirty="0" err="1" smtClean="0"/>
              <a:t>Names</a:t>
            </a:r>
            <a:r>
              <a:rPr lang="de-DE" dirty="0" smtClean="0"/>
              <a:t>, kurz: IDN</a:t>
            </a:r>
          </a:p>
          <a:p>
            <a:r>
              <a:rPr lang="de-DE" dirty="0" smtClean="0"/>
              <a:t>Eine Erweiterung des Zeichenvorrats hätte jedoch ein Update sämtlicher DNS-Server weltweit erfordert </a:t>
            </a:r>
            <a:r>
              <a:rPr lang="de-DE" dirty="0" smtClean="0">
                <a:sym typeface="Wingdings" panose="05000000000000000000" pitchFamily="2" charset="2"/>
              </a:rPr>
              <a:t> unmöglich!</a:t>
            </a:r>
          </a:p>
          <a:p>
            <a:pPr marL="14288" indent="0">
              <a:buNone/>
            </a:pPr>
            <a:endParaRPr lang="de-DE" dirty="0">
              <a:sym typeface="Wingdings" panose="05000000000000000000" pitchFamily="2" charset="2"/>
            </a:endParaRPr>
          </a:p>
        </p:txBody>
      </p:sp>
    </p:spTree>
    <p:extLst>
      <p:ext uri="{BB962C8B-B14F-4D97-AF65-F5344CB8AC3E}">
        <p14:creationId xmlns:p14="http://schemas.microsoft.com/office/powerpoint/2010/main" val="483296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Umlaute und Sonderzeichen</a:t>
            </a:r>
            <a:endParaRPr lang="de-DE" dirty="0"/>
          </a:p>
        </p:txBody>
      </p:sp>
      <p:sp>
        <p:nvSpPr>
          <p:cNvPr id="3" name="Inhaltsplatzhalter 2"/>
          <p:cNvSpPr>
            <a:spLocks noGrp="1"/>
          </p:cNvSpPr>
          <p:nvPr>
            <p:ph idx="1"/>
          </p:nvPr>
        </p:nvSpPr>
        <p:spPr/>
        <p:txBody>
          <a:bodyPr/>
          <a:lstStyle/>
          <a:p>
            <a:r>
              <a:rPr lang="de-DE" dirty="0" smtClean="0">
                <a:sym typeface="Wingdings" panose="05000000000000000000" pitchFamily="2" charset="2"/>
              </a:rPr>
              <a:t>Es wurde eine Lösung ersonnen, die Sonderzeichen in den bekannten Zeichenvorrat </a:t>
            </a:r>
            <a:r>
              <a:rPr lang="de-DE" dirty="0" err="1" smtClean="0">
                <a:sym typeface="Wingdings" panose="05000000000000000000" pitchFamily="2" charset="2"/>
              </a:rPr>
              <a:t>umkodiert</a:t>
            </a:r>
            <a:endParaRPr lang="de-DE" dirty="0">
              <a:sym typeface="Wingdings" panose="05000000000000000000" pitchFamily="2" charset="2"/>
            </a:endParaRPr>
          </a:p>
          <a:p>
            <a:r>
              <a:rPr lang="de-DE" i="1" dirty="0" smtClean="0">
                <a:sym typeface="Wingdings" panose="05000000000000000000" pitchFamily="2" charset="2"/>
              </a:rPr>
              <a:t>ASCII-</a:t>
            </a:r>
            <a:r>
              <a:rPr lang="de-DE" i="1" dirty="0" err="1" smtClean="0">
                <a:sym typeface="Wingdings" panose="05000000000000000000" pitchFamily="2" charset="2"/>
              </a:rPr>
              <a:t>Compatible</a:t>
            </a:r>
            <a:r>
              <a:rPr lang="de-DE" i="1" dirty="0" smtClean="0">
                <a:sym typeface="Wingdings" panose="05000000000000000000" pitchFamily="2" charset="2"/>
              </a:rPr>
              <a:t> Encoding</a:t>
            </a:r>
            <a:r>
              <a:rPr lang="de-DE" dirty="0" smtClean="0">
                <a:sym typeface="Wingdings" panose="05000000000000000000" pitchFamily="2" charset="2"/>
              </a:rPr>
              <a:t>, kurz: ACE</a:t>
            </a:r>
            <a:endParaRPr lang="de-DE" dirty="0" smtClean="0"/>
          </a:p>
          <a:p>
            <a:r>
              <a:rPr lang="de-DE" dirty="0" smtClean="0"/>
              <a:t>Definiert in den RFCs </a:t>
            </a:r>
            <a:r>
              <a:rPr lang="de-DE" dirty="0"/>
              <a:t>5890 bis </a:t>
            </a:r>
            <a:r>
              <a:rPr lang="de-DE" dirty="0" smtClean="0"/>
              <a:t>5894</a:t>
            </a:r>
          </a:p>
          <a:p>
            <a:endParaRPr lang="de-DE" dirty="0"/>
          </a:p>
          <a:p>
            <a:r>
              <a:rPr lang="de-DE" dirty="0" smtClean="0"/>
              <a:t>Das verwendete Kodierungsverfahren nennt sich </a:t>
            </a:r>
            <a:r>
              <a:rPr lang="de-DE" i="1" dirty="0" err="1" smtClean="0"/>
              <a:t>Punycode</a:t>
            </a:r>
            <a:endParaRPr lang="de-DE" i="1" dirty="0" smtClean="0"/>
          </a:p>
          <a:p>
            <a:r>
              <a:rPr lang="de-DE" dirty="0"/>
              <a:t>Die </a:t>
            </a:r>
            <a:r>
              <a:rPr lang="de-DE" dirty="0" err="1" smtClean="0"/>
              <a:t>Umkodierung</a:t>
            </a:r>
            <a:r>
              <a:rPr lang="de-DE" dirty="0" smtClean="0"/>
              <a:t> muss durch den verwendeten Browser, Mailer usw. oder durch die verwendete DNS-</a:t>
            </a:r>
            <a:r>
              <a:rPr lang="de-DE" dirty="0" err="1" smtClean="0"/>
              <a:t>Resolver</a:t>
            </a:r>
            <a:r>
              <a:rPr lang="de-DE" dirty="0" smtClean="0"/>
              <a:t>-Bibliothek erfolgen</a:t>
            </a:r>
          </a:p>
          <a:p>
            <a:r>
              <a:rPr lang="de-DE" dirty="0" smtClean="0"/>
              <a:t>DNS-Server und sonstige DNS-Infrastruktur bleiben unverändert!</a:t>
            </a:r>
            <a:endParaRPr lang="de-DE" dirty="0"/>
          </a:p>
          <a:p>
            <a:endParaRPr lang="de-DE" dirty="0" smtClean="0"/>
          </a:p>
        </p:txBody>
      </p:sp>
    </p:spTree>
    <p:extLst>
      <p:ext uri="{BB962C8B-B14F-4D97-AF65-F5344CB8AC3E}">
        <p14:creationId xmlns:p14="http://schemas.microsoft.com/office/powerpoint/2010/main" val="3753704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IDN-Konvertierung</a:t>
            </a:r>
            <a:endParaRPr lang="de-DE" dirty="0"/>
          </a:p>
        </p:txBody>
      </p:sp>
      <p:sp>
        <p:nvSpPr>
          <p:cNvPr id="3" name="Inhaltsplatzhalter 2"/>
          <p:cNvSpPr>
            <a:spLocks noGrp="1"/>
          </p:cNvSpPr>
          <p:nvPr>
            <p:ph idx="1"/>
          </p:nvPr>
        </p:nvSpPr>
        <p:spPr>
          <a:xfrm>
            <a:off x="720724" y="1384300"/>
            <a:ext cx="8027739" cy="4330700"/>
          </a:xfrm>
        </p:spPr>
        <p:txBody>
          <a:bodyPr/>
          <a:lstStyle/>
          <a:p>
            <a:pPr>
              <a:buFont typeface="Arial" panose="020B0604020202020204" pitchFamily="34" charset="0"/>
              <a:buChar char="•"/>
            </a:pPr>
            <a:r>
              <a:rPr lang="de-DE" dirty="0" smtClean="0"/>
              <a:t>Sonderzeichen werden zuerst entfernt</a:t>
            </a:r>
          </a:p>
          <a:p>
            <a:pPr>
              <a:buFont typeface="Arial" panose="020B0604020202020204" pitchFamily="34" charset="0"/>
              <a:buChar char="•"/>
            </a:pPr>
            <a:r>
              <a:rPr lang="de-DE" dirty="0" smtClean="0"/>
              <a:t>Dann wird das Präfix </a:t>
            </a:r>
            <a:r>
              <a:rPr lang="de-DE" b="1" dirty="0" err="1" smtClean="0">
                <a:latin typeface="+mj-lt"/>
              </a:rPr>
              <a:t>xn</a:t>
            </a:r>
            <a:r>
              <a:rPr lang="de-DE" b="1" dirty="0" smtClean="0">
                <a:latin typeface="+mj-lt"/>
              </a:rPr>
              <a:t>--</a:t>
            </a:r>
            <a:r>
              <a:rPr lang="de-DE" dirty="0" smtClean="0"/>
              <a:t> hinzugefügt</a:t>
            </a:r>
          </a:p>
          <a:p>
            <a:pPr>
              <a:buFont typeface="Arial" panose="020B0604020202020204" pitchFamily="34" charset="0"/>
              <a:buChar char="•"/>
            </a:pPr>
            <a:r>
              <a:rPr lang="de-DE" dirty="0" smtClean="0"/>
              <a:t>Die Sonderzeichen werden in </a:t>
            </a:r>
            <a:r>
              <a:rPr lang="de-DE" dirty="0" err="1" smtClean="0"/>
              <a:t>Punycode</a:t>
            </a:r>
            <a:r>
              <a:rPr lang="de-DE" dirty="0" smtClean="0"/>
              <a:t> angehangen</a:t>
            </a:r>
          </a:p>
          <a:p>
            <a:pPr>
              <a:buFont typeface="Arial" panose="020B0604020202020204" pitchFamily="34" charset="0"/>
              <a:buChar char="•"/>
            </a:pPr>
            <a:endParaRPr lang="de-DE" dirty="0" smtClean="0"/>
          </a:p>
          <a:p>
            <a:pPr>
              <a:buFont typeface="Arial" panose="020B0604020202020204" pitchFamily="34" charset="0"/>
              <a:buChar char="•"/>
              <a:tabLst>
                <a:tab pos="2873375" algn="l"/>
              </a:tabLst>
            </a:pPr>
            <a:r>
              <a:rPr lang="de-DE" dirty="0" smtClean="0"/>
              <a:t>Beispiele:</a:t>
            </a:r>
            <a:br>
              <a:rPr lang="de-DE" dirty="0" smtClean="0"/>
            </a:br>
            <a:r>
              <a:rPr lang="de-DE" sz="1800" b="1" dirty="0" err="1" smtClean="0">
                <a:latin typeface="+mj-lt"/>
              </a:rPr>
              <a:t>dömäin.example</a:t>
            </a:r>
            <a:r>
              <a:rPr lang="de-DE" sz="1800" b="1" dirty="0" smtClean="0">
                <a:latin typeface="+mj-lt"/>
              </a:rPr>
              <a:t> 	</a:t>
            </a:r>
            <a:r>
              <a:rPr lang="de-DE" dirty="0"/>
              <a:t>→ </a:t>
            </a:r>
            <a:r>
              <a:rPr lang="de-DE" sz="1800" b="1" dirty="0" err="1">
                <a:latin typeface="+mj-lt"/>
              </a:rPr>
              <a:t>xn</a:t>
            </a:r>
            <a:r>
              <a:rPr lang="de-DE" sz="1800" b="1" dirty="0">
                <a:latin typeface="+mj-lt"/>
              </a:rPr>
              <a:t>--</a:t>
            </a:r>
            <a:r>
              <a:rPr lang="de-DE" sz="1800" b="1" dirty="0" smtClean="0">
                <a:latin typeface="+mj-lt"/>
              </a:rPr>
              <a:t>dmin-moa0i.example</a:t>
            </a:r>
            <a:br>
              <a:rPr lang="de-DE" sz="1800" b="1" dirty="0" smtClean="0">
                <a:latin typeface="+mj-lt"/>
              </a:rPr>
            </a:br>
            <a:r>
              <a:rPr lang="de-DE" sz="1800" b="1" dirty="0" err="1" smtClean="0">
                <a:latin typeface="+mj-lt"/>
              </a:rPr>
              <a:t>äaaa.example</a:t>
            </a:r>
            <a:r>
              <a:rPr lang="de-DE" sz="1800" b="1" dirty="0" smtClean="0">
                <a:latin typeface="+mj-lt"/>
              </a:rPr>
              <a:t> 	</a:t>
            </a:r>
            <a:r>
              <a:rPr lang="de-DE" dirty="0"/>
              <a:t>→ </a:t>
            </a:r>
            <a:r>
              <a:rPr lang="de-DE" sz="1800" b="1" dirty="0" err="1">
                <a:latin typeface="+mj-lt"/>
              </a:rPr>
              <a:t>xn</a:t>
            </a:r>
            <a:r>
              <a:rPr lang="de-DE" sz="1800" b="1" dirty="0">
                <a:latin typeface="+mj-lt"/>
              </a:rPr>
              <a:t>--</a:t>
            </a:r>
            <a:r>
              <a:rPr lang="de-DE" sz="1800" b="1" dirty="0" err="1" smtClean="0">
                <a:latin typeface="+mj-lt"/>
              </a:rPr>
              <a:t>aaa-pla.example</a:t>
            </a:r>
            <a:r>
              <a:rPr lang="de-DE" sz="1800" b="1" dirty="0" smtClean="0">
                <a:latin typeface="+mj-lt"/>
              </a:rPr>
              <a:t/>
            </a:r>
            <a:br>
              <a:rPr lang="de-DE" sz="1800" b="1" dirty="0" smtClean="0">
                <a:latin typeface="+mj-lt"/>
              </a:rPr>
            </a:br>
            <a:r>
              <a:rPr lang="de-DE" sz="1800" b="1" dirty="0" err="1" smtClean="0">
                <a:latin typeface="+mj-lt"/>
              </a:rPr>
              <a:t>aäaa.example</a:t>
            </a:r>
            <a:r>
              <a:rPr lang="de-DE" sz="1800" b="1" dirty="0" smtClean="0">
                <a:latin typeface="+mj-lt"/>
              </a:rPr>
              <a:t> 	</a:t>
            </a:r>
            <a:r>
              <a:rPr lang="de-DE" dirty="0"/>
              <a:t>→ </a:t>
            </a:r>
            <a:r>
              <a:rPr lang="de-DE" sz="1800" b="1" dirty="0" err="1">
                <a:latin typeface="+mj-lt"/>
              </a:rPr>
              <a:t>xn</a:t>
            </a:r>
            <a:r>
              <a:rPr lang="de-DE" sz="1800" b="1" dirty="0">
                <a:latin typeface="+mj-lt"/>
              </a:rPr>
              <a:t>--</a:t>
            </a:r>
            <a:r>
              <a:rPr lang="de-DE" sz="1800" b="1" dirty="0" err="1" smtClean="0">
                <a:latin typeface="+mj-lt"/>
              </a:rPr>
              <a:t>aaa-qla.example</a:t>
            </a:r>
            <a:r>
              <a:rPr lang="de-DE" sz="1800" b="1" dirty="0" smtClean="0">
                <a:latin typeface="+mj-lt"/>
              </a:rPr>
              <a:t/>
            </a:r>
            <a:br>
              <a:rPr lang="de-DE" sz="1800" b="1" dirty="0" smtClean="0">
                <a:latin typeface="+mj-lt"/>
              </a:rPr>
            </a:br>
            <a:r>
              <a:rPr lang="de-DE" sz="1800" b="1" dirty="0" err="1" smtClean="0">
                <a:latin typeface="+mj-lt"/>
              </a:rPr>
              <a:t>aaäa.example</a:t>
            </a:r>
            <a:r>
              <a:rPr lang="de-DE" sz="1800" b="1" dirty="0" smtClean="0">
                <a:latin typeface="+mj-lt"/>
              </a:rPr>
              <a:t> 	</a:t>
            </a:r>
            <a:r>
              <a:rPr lang="de-DE" dirty="0"/>
              <a:t>→ </a:t>
            </a:r>
            <a:r>
              <a:rPr lang="de-DE" sz="1800" b="1" dirty="0" err="1">
                <a:latin typeface="+mj-lt"/>
              </a:rPr>
              <a:t>xn</a:t>
            </a:r>
            <a:r>
              <a:rPr lang="de-DE" sz="1800" b="1" dirty="0">
                <a:latin typeface="+mj-lt"/>
              </a:rPr>
              <a:t>--</a:t>
            </a:r>
            <a:r>
              <a:rPr lang="de-DE" sz="1800" b="1" dirty="0" err="1" smtClean="0">
                <a:latin typeface="+mj-lt"/>
              </a:rPr>
              <a:t>aaa-rla.example</a:t>
            </a:r>
            <a:r>
              <a:rPr lang="de-DE" sz="1800" b="1" dirty="0" smtClean="0">
                <a:latin typeface="+mj-lt"/>
              </a:rPr>
              <a:t/>
            </a:r>
            <a:br>
              <a:rPr lang="de-DE" sz="1800" b="1" dirty="0" smtClean="0">
                <a:latin typeface="+mj-lt"/>
              </a:rPr>
            </a:br>
            <a:r>
              <a:rPr lang="de-DE" sz="1800" b="1" dirty="0" err="1" smtClean="0">
                <a:latin typeface="+mj-lt"/>
              </a:rPr>
              <a:t>aaaä.example</a:t>
            </a:r>
            <a:r>
              <a:rPr lang="de-DE" sz="1800" b="1" dirty="0" smtClean="0">
                <a:latin typeface="+mj-lt"/>
              </a:rPr>
              <a:t> 	</a:t>
            </a:r>
            <a:r>
              <a:rPr lang="de-DE" dirty="0"/>
              <a:t>→ </a:t>
            </a:r>
            <a:r>
              <a:rPr lang="de-DE" sz="1800" b="1" dirty="0" err="1">
                <a:latin typeface="+mj-lt"/>
              </a:rPr>
              <a:t>xn</a:t>
            </a:r>
            <a:r>
              <a:rPr lang="de-DE" sz="1800" b="1" dirty="0">
                <a:latin typeface="+mj-lt"/>
              </a:rPr>
              <a:t>--</a:t>
            </a:r>
            <a:r>
              <a:rPr lang="de-DE" sz="1800" b="1" dirty="0" err="1" smtClean="0">
                <a:latin typeface="+mj-lt"/>
              </a:rPr>
              <a:t>aaa-sla.example</a:t>
            </a:r>
            <a:r>
              <a:rPr lang="de-DE" sz="1800" b="1" dirty="0" smtClean="0">
                <a:latin typeface="+mj-lt"/>
              </a:rPr>
              <a:t/>
            </a:r>
            <a:br>
              <a:rPr lang="de-DE" sz="1800" b="1" dirty="0" smtClean="0">
                <a:latin typeface="+mj-lt"/>
              </a:rPr>
            </a:br>
            <a:r>
              <a:rPr lang="de-DE" sz="1800" b="1" dirty="0" err="1" smtClean="0">
                <a:latin typeface="+mj-lt"/>
              </a:rPr>
              <a:t>déjà.vu.example</a:t>
            </a:r>
            <a:r>
              <a:rPr lang="de-DE" sz="1800" b="1" dirty="0" smtClean="0">
                <a:latin typeface="+mj-lt"/>
              </a:rPr>
              <a:t> 	</a:t>
            </a:r>
            <a:r>
              <a:rPr lang="de-DE" dirty="0"/>
              <a:t>→ </a:t>
            </a:r>
            <a:r>
              <a:rPr lang="de-DE" sz="1800" b="1" dirty="0" err="1">
                <a:latin typeface="+mj-lt"/>
              </a:rPr>
              <a:t>xn</a:t>
            </a:r>
            <a:r>
              <a:rPr lang="de-DE" sz="1800" b="1" dirty="0">
                <a:latin typeface="+mj-lt"/>
              </a:rPr>
              <a:t>--</a:t>
            </a:r>
            <a:r>
              <a:rPr lang="de-DE" sz="1800" b="1" dirty="0" smtClean="0">
                <a:latin typeface="+mj-lt"/>
              </a:rPr>
              <a:t>dj-kia8a.vu.example</a:t>
            </a:r>
            <a:br>
              <a:rPr lang="de-DE" sz="1800" b="1" dirty="0" smtClean="0">
                <a:latin typeface="+mj-lt"/>
              </a:rPr>
            </a:br>
            <a:r>
              <a:rPr lang="de-DE" sz="1800" b="1" dirty="0" err="1" smtClean="0">
                <a:latin typeface="+mj-lt"/>
              </a:rPr>
              <a:t>foo.âbcdéf.example</a:t>
            </a:r>
            <a:r>
              <a:rPr lang="de-DE" sz="1800" b="1" dirty="0" smtClean="0">
                <a:latin typeface="+mj-lt"/>
              </a:rPr>
              <a:t> </a:t>
            </a:r>
            <a:r>
              <a:rPr lang="de-DE" dirty="0"/>
              <a:t>→ </a:t>
            </a:r>
            <a:r>
              <a:rPr lang="de-DE" sz="1800" b="1" dirty="0" err="1">
                <a:latin typeface="+mj-lt"/>
              </a:rPr>
              <a:t>foo.xn</a:t>
            </a:r>
            <a:r>
              <a:rPr lang="de-DE" sz="1800" b="1" dirty="0">
                <a:latin typeface="+mj-lt"/>
              </a:rPr>
              <a:t>--</a:t>
            </a:r>
            <a:r>
              <a:rPr lang="de-DE" sz="1800" b="1" dirty="0" smtClean="0">
                <a:latin typeface="+mj-lt"/>
              </a:rPr>
              <a:t>bcdf-9na9b.example</a:t>
            </a:r>
            <a:endParaRPr lang="de-DE" sz="1800" b="1" dirty="0">
              <a:latin typeface="+mj-lt"/>
            </a:endParaRPr>
          </a:p>
        </p:txBody>
      </p:sp>
      <p:sp>
        <p:nvSpPr>
          <p:cNvPr id="4" name="Textfeld 3"/>
          <p:cNvSpPr txBox="1"/>
          <p:nvPr/>
        </p:nvSpPr>
        <p:spPr>
          <a:xfrm>
            <a:off x="3275856" y="5722223"/>
            <a:ext cx="4846198" cy="276999"/>
          </a:xfrm>
          <a:prstGeom prst="rect">
            <a:avLst/>
          </a:prstGeom>
          <a:noFill/>
        </p:spPr>
        <p:txBody>
          <a:bodyPr wrap="none" rtlCol="0">
            <a:spAutoFit/>
          </a:bodyPr>
          <a:lstStyle/>
          <a:p>
            <a:pPr algn="r"/>
            <a:r>
              <a:rPr lang="de-DE" sz="1200" dirty="0" smtClean="0"/>
              <a:t>Quelle: http</a:t>
            </a:r>
            <a:r>
              <a:rPr lang="de-DE" sz="1200" dirty="0"/>
              <a:t>://de.wikipedia.org/wiki/Internationalisierter_Domainname</a:t>
            </a:r>
          </a:p>
        </p:txBody>
      </p:sp>
    </p:spTree>
    <p:extLst>
      <p:ext uri="{BB962C8B-B14F-4D97-AF65-F5344CB8AC3E}">
        <p14:creationId xmlns:p14="http://schemas.microsoft.com/office/powerpoint/2010/main" val="3411112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Sicherheitsmechanismen</a:t>
            </a:r>
            <a:endParaRPr lang="de-DE" dirty="0"/>
          </a:p>
        </p:txBody>
      </p:sp>
      <p:sp>
        <p:nvSpPr>
          <p:cNvPr id="3" name="Inhaltsplatzhalter 2"/>
          <p:cNvSpPr>
            <a:spLocks noGrp="1"/>
          </p:cNvSpPr>
          <p:nvPr>
            <p:ph idx="1"/>
          </p:nvPr>
        </p:nvSpPr>
        <p:spPr/>
        <p:txBody>
          <a:bodyPr/>
          <a:lstStyle/>
          <a:p>
            <a:r>
              <a:rPr lang="de-DE" dirty="0" smtClean="0"/>
              <a:t>Das bekannte DNS-System bietet keine Sicherheitsmechanismen zur Gewährleistung der Authentizität und Integrität der Daten</a:t>
            </a:r>
          </a:p>
          <a:p>
            <a:r>
              <a:rPr lang="en-US" dirty="0" smtClean="0"/>
              <a:t>Die </a:t>
            </a:r>
            <a:r>
              <a:rPr lang="en-US" i="1" dirty="0" smtClean="0"/>
              <a:t>Domain </a:t>
            </a:r>
            <a:r>
              <a:rPr lang="en-US" i="1" dirty="0"/>
              <a:t>Name System Security Extensions</a:t>
            </a:r>
            <a:r>
              <a:rPr lang="en-US" dirty="0"/>
              <a:t> (DNSSEC</a:t>
            </a:r>
            <a:r>
              <a:rPr lang="en-US" dirty="0" smtClean="0"/>
              <a:t>) </a:t>
            </a:r>
            <a:r>
              <a:rPr lang="en-US" dirty="0" err="1" smtClean="0"/>
              <a:t>sichern</a:t>
            </a:r>
            <a:r>
              <a:rPr lang="en-US" dirty="0" smtClean="0"/>
              <a:t> DNS </a:t>
            </a:r>
            <a:r>
              <a:rPr lang="en-US" dirty="0" err="1" smtClean="0"/>
              <a:t>durch</a:t>
            </a:r>
            <a:r>
              <a:rPr lang="en-US" dirty="0" smtClean="0"/>
              <a:t> </a:t>
            </a:r>
            <a:r>
              <a:rPr lang="en-US" dirty="0" err="1" smtClean="0"/>
              <a:t>digitale</a:t>
            </a:r>
            <a:r>
              <a:rPr lang="en-US" dirty="0" smtClean="0"/>
              <a:t> </a:t>
            </a:r>
            <a:r>
              <a:rPr lang="en-US" dirty="0" err="1" smtClean="0"/>
              <a:t>Signaturen</a:t>
            </a:r>
            <a:r>
              <a:rPr lang="en-US" dirty="0" smtClean="0"/>
              <a:t> ab</a:t>
            </a:r>
          </a:p>
          <a:p>
            <a:r>
              <a:rPr lang="en-US" dirty="0" err="1" smtClean="0"/>
              <a:t>Definiert</a:t>
            </a:r>
            <a:r>
              <a:rPr lang="en-US" dirty="0" smtClean="0"/>
              <a:t> in den RFCs 4033 </a:t>
            </a:r>
            <a:r>
              <a:rPr lang="en-US" dirty="0" err="1" smtClean="0"/>
              <a:t>bis</a:t>
            </a:r>
            <a:r>
              <a:rPr lang="en-US" dirty="0" smtClean="0"/>
              <a:t> 4035</a:t>
            </a:r>
          </a:p>
          <a:p>
            <a:r>
              <a:rPr lang="en-US" dirty="0" smtClean="0"/>
              <a:t>Die </a:t>
            </a:r>
            <a:r>
              <a:rPr lang="en-US" dirty="0" err="1" smtClean="0"/>
              <a:t>Daten</a:t>
            </a:r>
            <a:r>
              <a:rPr lang="en-US" dirty="0" smtClean="0"/>
              <a:t> </a:t>
            </a:r>
            <a:r>
              <a:rPr lang="en-US" dirty="0" err="1" smtClean="0"/>
              <a:t>sind</a:t>
            </a:r>
            <a:r>
              <a:rPr lang="en-US" dirty="0" smtClean="0"/>
              <a:t> </a:t>
            </a:r>
            <a:r>
              <a:rPr lang="en-US" dirty="0" err="1" smtClean="0"/>
              <a:t>weiterhin</a:t>
            </a:r>
            <a:r>
              <a:rPr lang="en-US" dirty="0" smtClean="0"/>
              <a:t> </a:t>
            </a:r>
            <a:r>
              <a:rPr lang="en-US" dirty="0" err="1" smtClean="0"/>
              <a:t>unverschlüsselt</a:t>
            </a:r>
            <a:endParaRPr lang="en-US" dirty="0" smtClean="0"/>
          </a:p>
          <a:p>
            <a:endParaRPr lang="en-US" dirty="0"/>
          </a:p>
          <a:p>
            <a:r>
              <a:rPr lang="en-US" dirty="0" err="1" smtClean="0"/>
              <a:t>Bislang</a:t>
            </a:r>
            <a:r>
              <a:rPr lang="en-US" dirty="0" smtClean="0"/>
              <a:t> </a:t>
            </a:r>
            <a:r>
              <a:rPr lang="en-US" dirty="0" err="1" smtClean="0"/>
              <a:t>keine</a:t>
            </a:r>
            <a:r>
              <a:rPr lang="en-US" dirty="0" smtClean="0"/>
              <a:t> </a:t>
            </a:r>
            <a:r>
              <a:rPr lang="en-US" dirty="0" err="1" smtClean="0"/>
              <a:t>nennenswerte</a:t>
            </a:r>
            <a:r>
              <a:rPr lang="en-US" dirty="0" smtClean="0"/>
              <a:t> </a:t>
            </a:r>
            <a:r>
              <a:rPr lang="en-US" dirty="0" err="1" smtClean="0"/>
              <a:t>Verbreitung</a:t>
            </a:r>
            <a:endParaRPr lang="de-DE" dirty="0"/>
          </a:p>
        </p:txBody>
      </p:sp>
    </p:spTree>
    <p:extLst>
      <p:ext uri="{BB962C8B-B14F-4D97-AF65-F5344CB8AC3E}">
        <p14:creationId xmlns:p14="http://schemas.microsoft.com/office/powerpoint/2010/main" val="1982524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Politisches</a:t>
            </a:r>
            <a:endParaRPr lang="de-DE" dirty="0"/>
          </a:p>
        </p:txBody>
      </p:sp>
      <p:sp>
        <p:nvSpPr>
          <p:cNvPr id="3" name="Inhaltsplatzhalter 2"/>
          <p:cNvSpPr>
            <a:spLocks noGrp="1"/>
          </p:cNvSpPr>
          <p:nvPr>
            <p:ph idx="1"/>
          </p:nvPr>
        </p:nvSpPr>
        <p:spPr/>
        <p:txBody>
          <a:bodyPr/>
          <a:lstStyle/>
          <a:p>
            <a:r>
              <a:rPr lang="de-DE" dirty="0" smtClean="0"/>
              <a:t>Die IANA steht unter </a:t>
            </a:r>
            <a:r>
              <a:rPr lang="de-DE" dirty="0"/>
              <a:t>der Kontrolle der </a:t>
            </a:r>
            <a:r>
              <a:rPr lang="de-DE" dirty="0" smtClean="0"/>
              <a:t>US-Regierung</a:t>
            </a:r>
          </a:p>
          <a:p>
            <a:r>
              <a:rPr lang="de-DE" dirty="0" smtClean="0"/>
              <a:t>Zuständig ist die </a:t>
            </a:r>
            <a:r>
              <a:rPr lang="de-DE" i="1" dirty="0"/>
              <a:t>National Telecommunications </a:t>
            </a:r>
            <a:r>
              <a:rPr lang="de-DE" i="1" dirty="0" err="1"/>
              <a:t>and</a:t>
            </a:r>
            <a:r>
              <a:rPr lang="de-DE" i="1" dirty="0"/>
              <a:t> Information Administration (NTIA</a:t>
            </a:r>
            <a:r>
              <a:rPr lang="de-DE" i="1" dirty="0" smtClean="0"/>
              <a:t>)</a:t>
            </a:r>
            <a:endParaRPr lang="de-DE" i="1" dirty="0"/>
          </a:p>
          <a:p>
            <a:endParaRPr lang="de-DE" dirty="0" smtClean="0"/>
          </a:p>
          <a:p>
            <a:r>
              <a:rPr lang="de-DE" dirty="0" smtClean="0"/>
              <a:t>Im März 2014 hat die US-Regierung angekündigt, die Kontrolle abzugeben</a:t>
            </a:r>
          </a:p>
          <a:p>
            <a:r>
              <a:rPr lang="de-DE" dirty="0" smtClean="0"/>
              <a:t>Zukünftig soll keine von Regierungen </a:t>
            </a:r>
            <a:r>
              <a:rPr lang="de-DE" dirty="0"/>
              <a:t>geführte oder internationale </a:t>
            </a:r>
            <a:r>
              <a:rPr lang="de-DE" dirty="0" smtClean="0"/>
              <a:t>Regierungsorganisation die Aufsicht haben</a:t>
            </a:r>
          </a:p>
          <a:p>
            <a:endParaRPr lang="de-DE" dirty="0" smtClean="0"/>
          </a:p>
          <a:p>
            <a:r>
              <a:rPr lang="de-DE" dirty="0" smtClean="0"/>
              <a:t>Zukünftige Struktur muss noch erarbeitet werden</a:t>
            </a:r>
          </a:p>
          <a:p>
            <a:r>
              <a:rPr lang="de-DE" dirty="0" smtClean="0"/>
              <a:t>Wirksam vermutlich ab Oktober 2015</a:t>
            </a:r>
          </a:p>
          <a:p>
            <a:endParaRPr lang="de-DE" dirty="0"/>
          </a:p>
        </p:txBody>
      </p:sp>
    </p:spTree>
    <p:extLst>
      <p:ext uri="{BB962C8B-B14F-4D97-AF65-F5344CB8AC3E}">
        <p14:creationId xmlns:p14="http://schemas.microsoft.com/office/powerpoint/2010/main" val="1688779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Anycast</a:t>
            </a:r>
            <a:endParaRPr lang="de-DE" dirty="0"/>
          </a:p>
        </p:txBody>
      </p:sp>
      <p:sp>
        <p:nvSpPr>
          <p:cNvPr id="3" name="Inhaltsplatzhalter 2"/>
          <p:cNvSpPr>
            <a:spLocks noGrp="1"/>
          </p:cNvSpPr>
          <p:nvPr>
            <p:ph idx="1"/>
          </p:nvPr>
        </p:nvSpPr>
        <p:spPr/>
        <p:txBody>
          <a:bodyPr/>
          <a:lstStyle/>
          <a:p>
            <a:r>
              <a:rPr lang="de-DE" dirty="0" smtClean="0"/>
              <a:t>Größere ISP betreiben aus Gründen der Lastverteilung und Redundanz mehrere Caching Nameserver</a:t>
            </a:r>
          </a:p>
          <a:p>
            <a:r>
              <a:rPr lang="de-DE" dirty="0" smtClean="0"/>
              <a:t>Die Server werden i.d.R. regional verteilt</a:t>
            </a:r>
          </a:p>
          <a:p>
            <a:r>
              <a:rPr lang="de-DE" dirty="0" smtClean="0"/>
              <a:t>Die verschiedenen Nameserver sind unter der gleichen IP-Adresse erreichbar</a:t>
            </a:r>
          </a:p>
          <a:p>
            <a:endParaRPr lang="de-DE" dirty="0"/>
          </a:p>
          <a:p>
            <a:r>
              <a:rPr lang="de-DE" dirty="0" smtClean="0"/>
              <a:t>Unter </a:t>
            </a:r>
            <a:r>
              <a:rPr lang="de-DE" dirty="0"/>
              <a:t>der gleichen IP-Adresse antwortet je nach Region </a:t>
            </a:r>
            <a:r>
              <a:rPr lang="de-DE" dirty="0" smtClean="0"/>
              <a:t>ein anderer </a:t>
            </a:r>
            <a:r>
              <a:rPr lang="de-DE" dirty="0"/>
              <a:t>DNS Caching </a:t>
            </a:r>
            <a:r>
              <a:rPr lang="de-DE" dirty="0" smtClean="0"/>
              <a:t>Nameserver</a:t>
            </a:r>
          </a:p>
          <a:p>
            <a:pPr lvl="1"/>
            <a:r>
              <a:rPr lang="de-DE" dirty="0" smtClean="0"/>
              <a:t>Da UDP verbindungslos ist, ist selbst ein Wechsel des Nameservers möglich ohne Serviceunterbrechung</a:t>
            </a:r>
          </a:p>
          <a:p>
            <a:r>
              <a:rPr lang="de-DE" dirty="0" smtClean="0"/>
              <a:t>Vorteil für den Nutzer: Geringere Zugriffszeiten</a:t>
            </a:r>
          </a:p>
          <a:p>
            <a:endParaRPr lang="de-DE" dirty="0"/>
          </a:p>
          <a:p>
            <a:endParaRPr lang="de-DE" dirty="0" smtClean="0"/>
          </a:p>
          <a:p>
            <a:endParaRPr lang="de-DE" dirty="0"/>
          </a:p>
        </p:txBody>
      </p:sp>
    </p:spTree>
    <p:extLst>
      <p:ext uri="{BB962C8B-B14F-4D97-AF65-F5344CB8AC3E}">
        <p14:creationId xmlns:p14="http://schemas.microsoft.com/office/powerpoint/2010/main" val="3950877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Anycast</a:t>
            </a:r>
            <a:endParaRPr lang="de-DE" dirty="0"/>
          </a:p>
        </p:txBody>
      </p:sp>
      <p:sp>
        <p:nvSpPr>
          <p:cNvPr id="3" name="Inhaltsplatzhalter 2"/>
          <p:cNvSpPr>
            <a:spLocks noGrp="1"/>
          </p:cNvSpPr>
          <p:nvPr>
            <p:ph idx="1"/>
          </p:nvPr>
        </p:nvSpPr>
        <p:spPr>
          <a:xfrm>
            <a:off x="720725" y="1384300"/>
            <a:ext cx="3995291" cy="4330700"/>
          </a:xfrm>
        </p:spPr>
        <p:txBody>
          <a:bodyPr/>
          <a:lstStyle/>
          <a:p>
            <a:pPr>
              <a:lnSpc>
                <a:spcPct val="90000"/>
              </a:lnSpc>
              <a:tabLst>
                <a:tab pos="2514600" algn="l"/>
              </a:tabLst>
            </a:pPr>
            <a:r>
              <a:rPr lang="de-DE" altLang="de-DE" dirty="0" smtClean="0"/>
              <a:t>Beispielhafte Nameserver-Struktur eines ISP</a:t>
            </a:r>
          </a:p>
          <a:p>
            <a:pPr>
              <a:lnSpc>
                <a:spcPct val="90000"/>
              </a:lnSpc>
              <a:tabLst>
                <a:tab pos="2514600" algn="l"/>
              </a:tabLst>
            </a:pPr>
            <a:r>
              <a:rPr lang="de-DE" altLang="de-DE" dirty="0" smtClean="0"/>
              <a:t>An jedem der markierten Standorte befinden sich zwei Nameserver</a:t>
            </a:r>
          </a:p>
          <a:p>
            <a:pPr>
              <a:lnSpc>
                <a:spcPct val="90000"/>
              </a:lnSpc>
              <a:tabLst>
                <a:tab pos="2514600" algn="l"/>
              </a:tabLst>
            </a:pPr>
            <a:r>
              <a:rPr lang="de-DE" altLang="de-DE" dirty="0" smtClean="0"/>
              <a:t>Alle rot sowie alle grün markierten Nameserver teilen sich eine IP-Adresse</a:t>
            </a:r>
          </a:p>
          <a:p>
            <a:pPr>
              <a:lnSpc>
                <a:spcPct val="90000"/>
              </a:lnSpc>
              <a:tabLst>
                <a:tab pos="2514600" algn="l"/>
              </a:tabLst>
            </a:pPr>
            <a:r>
              <a:rPr lang="de-DE" altLang="de-DE" dirty="0" smtClean="0"/>
              <a:t>Alle Kunden nutzen die gleichen IP-Adressen als Nameserver, aber physikalisch unterschiedliche Server</a:t>
            </a:r>
          </a:p>
        </p:txBody>
      </p:sp>
      <p:sp>
        <p:nvSpPr>
          <p:cNvPr id="6" name="Text Box 6"/>
          <p:cNvSpPr txBox="1">
            <a:spLocks noChangeArrowheads="1"/>
          </p:cNvSpPr>
          <p:nvPr/>
        </p:nvSpPr>
        <p:spPr bwMode="auto">
          <a:xfrm>
            <a:off x="5148064" y="5720680"/>
            <a:ext cx="27368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900" dirty="0">
                <a:solidFill>
                  <a:schemeClr val="bg2"/>
                </a:solidFill>
              </a:rPr>
              <a:t>Quelle der Karte: www.deutsche-museen.de</a:t>
            </a:r>
          </a:p>
        </p:txBody>
      </p:sp>
      <p:grpSp>
        <p:nvGrpSpPr>
          <p:cNvPr id="24" name="Gruppieren 23"/>
          <p:cNvGrpSpPr/>
          <p:nvPr/>
        </p:nvGrpSpPr>
        <p:grpSpPr>
          <a:xfrm>
            <a:off x="4361632" y="403299"/>
            <a:ext cx="4674865" cy="5329957"/>
            <a:chOff x="5076831" y="1052512"/>
            <a:chExt cx="3810004" cy="4610097"/>
          </a:xfrm>
        </p:grpSpPr>
        <p:pic>
          <p:nvPicPr>
            <p:cNvPr id="5" name="Picture 5" descr="deutschland2"/>
            <p:cNvPicPr>
              <a:picLocks noChangeAspect="1" noChangeArrowheads="1"/>
            </p:cNvPicPr>
            <p:nvPr/>
          </p:nvPicPr>
          <p:blipFill>
            <a:blip r:embed="rId2">
              <a:clrChange>
                <a:clrFrom>
                  <a:srgbClr val="EBE9EB"/>
                </a:clrFrom>
                <a:clrTo>
                  <a:srgbClr val="EBE9EB">
                    <a:alpha val="0"/>
                  </a:srgbClr>
                </a:clrTo>
              </a:clrChange>
              <a:extLst>
                <a:ext uri="{28A0092B-C50C-407E-A947-70E740481C1C}">
                  <a14:useLocalDpi xmlns:a14="http://schemas.microsoft.com/office/drawing/2010/main" val="0"/>
                </a:ext>
              </a:extLst>
            </a:blip>
            <a:srcRect/>
            <a:stretch>
              <a:fillRect/>
            </a:stretch>
          </p:blipFill>
          <p:spPr bwMode="auto">
            <a:xfrm>
              <a:off x="5076831" y="1052512"/>
              <a:ext cx="3810004" cy="461009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8"/>
            <p:cNvGrpSpPr>
              <a:grpSpLocks/>
            </p:cNvGrpSpPr>
            <p:nvPr/>
          </p:nvGrpSpPr>
          <p:grpSpPr bwMode="auto">
            <a:xfrm>
              <a:off x="6772283" y="1935161"/>
              <a:ext cx="150813" cy="69850"/>
              <a:chOff x="4266" y="1219"/>
              <a:chExt cx="95" cy="44"/>
            </a:xfrm>
          </p:grpSpPr>
          <p:sp>
            <p:nvSpPr>
              <p:cNvPr id="8" name="Oval 11"/>
              <p:cNvSpPr>
                <a:spLocks noChangeArrowheads="1"/>
              </p:cNvSpPr>
              <p:nvPr/>
            </p:nvSpPr>
            <p:spPr bwMode="auto">
              <a:xfrm>
                <a:off x="4266" y="1219"/>
                <a:ext cx="44" cy="44"/>
              </a:xfrm>
              <a:prstGeom prst="ellipse">
                <a:avLst/>
              </a:prstGeom>
              <a:solidFill>
                <a:schemeClr val="accent2"/>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 name="Oval 17"/>
              <p:cNvSpPr>
                <a:spLocks noChangeArrowheads="1"/>
              </p:cNvSpPr>
              <p:nvPr/>
            </p:nvSpPr>
            <p:spPr bwMode="auto">
              <a:xfrm>
                <a:off x="4317" y="1219"/>
                <a:ext cx="44" cy="44"/>
              </a:xfrm>
              <a:prstGeom prst="ellipse">
                <a:avLst/>
              </a:prstGeom>
              <a:solidFill>
                <a:srgbClr val="06FA1D"/>
              </a:solidFill>
              <a:ln w="38100">
                <a:solidFill>
                  <a:srgbClr val="06FA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0" name="Group 19"/>
            <p:cNvGrpSpPr>
              <a:grpSpLocks/>
            </p:cNvGrpSpPr>
            <p:nvPr/>
          </p:nvGrpSpPr>
          <p:grpSpPr bwMode="auto">
            <a:xfrm>
              <a:off x="5580069" y="3149598"/>
              <a:ext cx="150812" cy="69850"/>
              <a:chOff x="4266" y="1219"/>
              <a:chExt cx="95" cy="44"/>
            </a:xfrm>
          </p:grpSpPr>
          <p:sp>
            <p:nvSpPr>
              <p:cNvPr id="11" name="Oval 20"/>
              <p:cNvSpPr>
                <a:spLocks noChangeArrowheads="1"/>
              </p:cNvSpPr>
              <p:nvPr/>
            </p:nvSpPr>
            <p:spPr bwMode="auto">
              <a:xfrm>
                <a:off x="4266" y="1219"/>
                <a:ext cx="44" cy="44"/>
              </a:xfrm>
              <a:prstGeom prst="ellipse">
                <a:avLst/>
              </a:prstGeom>
              <a:solidFill>
                <a:schemeClr val="accent2"/>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 name="Oval 21"/>
              <p:cNvSpPr>
                <a:spLocks noChangeArrowheads="1"/>
              </p:cNvSpPr>
              <p:nvPr/>
            </p:nvSpPr>
            <p:spPr bwMode="auto">
              <a:xfrm>
                <a:off x="4317" y="1219"/>
                <a:ext cx="44" cy="44"/>
              </a:xfrm>
              <a:prstGeom prst="ellipse">
                <a:avLst/>
              </a:prstGeom>
              <a:solidFill>
                <a:srgbClr val="06FA1D"/>
              </a:solidFill>
              <a:ln w="38100">
                <a:solidFill>
                  <a:srgbClr val="06FA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3" name="Group 22"/>
            <p:cNvGrpSpPr>
              <a:grpSpLocks/>
            </p:cNvGrpSpPr>
            <p:nvPr/>
          </p:nvGrpSpPr>
          <p:grpSpPr bwMode="auto">
            <a:xfrm>
              <a:off x="6300796" y="3860797"/>
              <a:ext cx="150812" cy="69850"/>
              <a:chOff x="4266" y="1219"/>
              <a:chExt cx="95" cy="44"/>
            </a:xfrm>
          </p:grpSpPr>
          <p:sp>
            <p:nvSpPr>
              <p:cNvPr id="14" name="Oval 23"/>
              <p:cNvSpPr>
                <a:spLocks noChangeArrowheads="1"/>
              </p:cNvSpPr>
              <p:nvPr/>
            </p:nvSpPr>
            <p:spPr bwMode="auto">
              <a:xfrm>
                <a:off x="4266" y="1219"/>
                <a:ext cx="44" cy="44"/>
              </a:xfrm>
              <a:prstGeom prst="ellipse">
                <a:avLst/>
              </a:prstGeom>
              <a:solidFill>
                <a:schemeClr val="accent2"/>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 name="Oval 24"/>
              <p:cNvSpPr>
                <a:spLocks noChangeArrowheads="1"/>
              </p:cNvSpPr>
              <p:nvPr/>
            </p:nvSpPr>
            <p:spPr bwMode="auto">
              <a:xfrm>
                <a:off x="4317" y="1219"/>
                <a:ext cx="44" cy="44"/>
              </a:xfrm>
              <a:prstGeom prst="ellipse">
                <a:avLst/>
              </a:prstGeom>
              <a:solidFill>
                <a:srgbClr val="06FA1D"/>
              </a:solidFill>
              <a:ln w="38100">
                <a:solidFill>
                  <a:srgbClr val="06FA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 name="Group 25"/>
            <p:cNvGrpSpPr>
              <a:grpSpLocks/>
            </p:cNvGrpSpPr>
            <p:nvPr/>
          </p:nvGrpSpPr>
          <p:grpSpPr bwMode="auto">
            <a:xfrm>
              <a:off x="7340605" y="5045070"/>
              <a:ext cx="150813" cy="69850"/>
              <a:chOff x="4266" y="1219"/>
              <a:chExt cx="95" cy="44"/>
            </a:xfrm>
          </p:grpSpPr>
          <p:sp>
            <p:nvSpPr>
              <p:cNvPr id="17" name="Oval 26"/>
              <p:cNvSpPr>
                <a:spLocks noChangeArrowheads="1"/>
              </p:cNvSpPr>
              <p:nvPr/>
            </p:nvSpPr>
            <p:spPr bwMode="auto">
              <a:xfrm>
                <a:off x="4266" y="1219"/>
                <a:ext cx="44" cy="44"/>
              </a:xfrm>
              <a:prstGeom prst="ellipse">
                <a:avLst/>
              </a:prstGeom>
              <a:solidFill>
                <a:schemeClr val="accent2"/>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 name="Oval 27"/>
              <p:cNvSpPr>
                <a:spLocks noChangeArrowheads="1"/>
              </p:cNvSpPr>
              <p:nvPr/>
            </p:nvSpPr>
            <p:spPr bwMode="auto">
              <a:xfrm>
                <a:off x="4317" y="1219"/>
                <a:ext cx="44" cy="44"/>
              </a:xfrm>
              <a:prstGeom prst="ellipse">
                <a:avLst/>
              </a:prstGeom>
              <a:solidFill>
                <a:srgbClr val="06FA1D"/>
              </a:solidFill>
              <a:ln w="38100">
                <a:solidFill>
                  <a:srgbClr val="06FA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9" name="Group 28"/>
            <p:cNvGrpSpPr>
              <a:grpSpLocks/>
            </p:cNvGrpSpPr>
            <p:nvPr/>
          </p:nvGrpSpPr>
          <p:grpSpPr bwMode="auto">
            <a:xfrm>
              <a:off x="8027988" y="2492375"/>
              <a:ext cx="150812" cy="69850"/>
              <a:chOff x="4266" y="1219"/>
              <a:chExt cx="95" cy="44"/>
            </a:xfrm>
          </p:grpSpPr>
          <p:sp>
            <p:nvSpPr>
              <p:cNvPr id="20" name="Oval 29"/>
              <p:cNvSpPr>
                <a:spLocks noChangeArrowheads="1"/>
              </p:cNvSpPr>
              <p:nvPr/>
            </p:nvSpPr>
            <p:spPr bwMode="auto">
              <a:xfrm>
                <a:off x="4266" y="1219"/>
                <a:ext cx="44" cy="44"/>
              </a:xfrm>
              <a:prstGeom prst="ellipse">
                <a:avLst/>
              </a:prstGeom>
              <a:solidFill>
                <a:schemeClr val="accent2"/>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 name="Oval 30"/>
              <p:cNvSpPr>
                <a:spLocks noChangeArrowheads="1"/>
              </p:cNvSpPr>
              <p:nvPr/>
            </p:nvSpPr>
            <p:spPr bwMode="auto">
              <a:xfrm>
                <a:off x="4317" y="1219"/>
                <a:ext cx="44" cy="44"/>
              </a:xfrm>
              <a:prstGeom prst="ellipse">
                <a:avLst/>
              </a:prstGeom>
              <a:solidFill>
                <a:srgbClr val="06FA1D"/>
              </a:solidFill>
              <a:ln w="38100">
                <a:solidFill>
                  <a:srgbClr val="06FA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spTree>
    <p:extLst>
      <p:ext uri="{BB962C8B-B14F-4D97-AF65-F5344CB8AC3E}">
        <p14:creationId xmlns:p14="http://schemas.microsoft.com/office/powerpoint/2010/main" val="33147856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DNS </a:t>
            </a:r>
            <a:r>
              <a:rPr lang="de-DE" dirty="0" err="1" smtClean="0"/>
              <a:t>Amplification</a:t>
            </a:r>
            <a:r>
              <a:rPr lang="de-DE" dirty="0" smtClean="0"/>
              <a:t> </a:t>
            </a:r>
            <a:r>
              <a:rPr lang="de-DE" dirty="0" err="1" smtClean="0"/>
              <a:t>Attack</a:t>
            </a:r>
            <a:endParaRPr lang="de-DE" dirty="0"/>
          </a:p>
        </p:txBody>
      </p:sp>
      <p:sp>
        <p:nvSpPr>
          <p:cNvPr id="3" name="Inhaltsplatzhalter 2"/>
          <p:cNvSpPr>
            <a:spLocks noGrp="1"/>
          </p:cNvSpPr>
          <p:nvPr>
            <p:ph idx="1"/>
          </p:nvPr>
        </p:nvSpPr>
        <p:spPr/>
        <p:txBody>
          <a:bodyPr/>
          <a:lstStyle/>
          <a:p>
            <a:r>
              <a:rPr lang="de-DE" dirty="0" smtClean="0"/>
              <a:t>Offene DNS-</a:t>
            </a:r>
            <a:r>
              <a:rPr lang="de-DE" dirty="0" err="1" smtClean="0"/>
              <a:t>Proxies</a:t>
            </a:r>
            <a:r>
              <a:rPr lang="de-DE" dirty="0" smtClean="0"/>
              <a:t> müssen gegen ungewollte Anfragen geschützt werden</a:t>
            </a:r>
          </a:p>
          <a:p>
            <a:r>
              <a:rPr lang="de-DE" dirty="0" smtClean="0"/>
              <a:t>Mögliche Schutzmaßnahmen:</a:t>
            </a:r>
          </a:p>
          <a:p>
            <a:pPr lvl="1"/>
            <a:r>
              <a:rPr lang="de-DE" dirty="0" smtClean="0"/>
              <a:t>Einschränken der zugelassenen IP-Adressen der Anfragenden</a:t>
            </a:r>
          </a:p>
          <a:p>
            <a:pPr lvl="1"/>
            <a:r>
              <a:rPr lang="de-DE" dirty="0" smtClean="0"/>
              <a:t>Begrenzen der zugelassenen Anfragen pro Zeiteinheit je IP-Adresse (</a:t>
            </a:r>
            <a:r>
              <a:rPr lang="de-DE" i="1" dirty="0" smtClean="0"/>
              <a:t>Rate </a:t>
            </a:r>
            <a:r>
              <a:rPr lang="de-DE" i="1" dirty="0" err="1" smtClean="0"/>
              <a:t>Limiting</a:t>
            </a:r>
            <a:r>
              <a:rPr lang="de-DE" dirty="0" smtClean="0"/>
              <a:t>)</a:t>
            </a:r>
          </a:p>
          <a:p>
            <a:r>
              <a:rPr lang="de-DE" dirty="0" smtClean="0"/>
              <a:t>Anderenfalls kann der DNS-Proxy ungewollt für eine </a:t>
            </a:r>
            <a:r>
              <a:rPr lang="de-DE" i="1" dirty="0" smtClean="0"/>
              <a:t>DNS </a:t>
            </a:r>
            <a:r>
              <a:rPr lang="de-DE" i="1" dirty="0" err="1" smtClean="0"/>
              <a:t>Amplification</a:t>
            </a:r>
            <a:r>
              <a:rPr lang="de-DE" i="1" dirty="0" smtClean="0"/>
              <a:t> </a:t>
            </a:r>
            <a:r>
              <a:rPr lang="de-DE" i="1" dirty="0" err="1" smtClean="0"/>
              <a:t>Attack</a:t>
            </a:r>
            <a:r>
              <a:rPr lang="de-DE" i="1" dirty="0" smtClean="0"/>
              <a:t> </a:t>
            </a:r>
            <a:r>
              <a:rPr lang="de-DE" dirty="0" smtClean="0"/>
              <a:t>missbraucht werden</a:t>
            </a:r>
            <a:endParaRPr lang="de-DE" dirty="0"/>
          </a:p>
        </p:txBody>
      </p:sp>
    </p:spTree>
    <p:extLst>
      <p:ext uri="{BB962C8B-B14F-4D97-AF65-F5344CB8AC3E}">
        <p14:creationId xmlns:p14="http://schemas.microsoft.com/office/powerpoint/2010/main" val="2813606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etc</a:t>
            </a:r>
            <a:r>
              <a:rPr lang="de-DE" dirty="0" smtClean="0"/>
              <a:t>/</a:t>
            </a:r>
            <a:r>
              <a:rPr lang="de-DE" dirty="0" err="1" smtClean="0"/>
              <a:t>hosts</a:t>
            </a:r>
            <a:endParaRPr lang="de-DE" dirty="0"/>
          </a:p>
        </p:txBody>
      </p:sp>
      <p:sp>
        <p:nvSpPr>
          <p:cNvPr id="3" name="Inhaltsplatzhalter 2"/>
          <p:cNvSpPr>
            <a:spLocks noGrp="1"/>
          </p:cNvSpPr>
          <p:nvPr>
            <p:ph idx="1"/>
          </p:nvPr>
        </p:nvSpPr>
        <p:spPr/>
        <p:txBody>
          <a:bodyPr/>
          <a:lstStyle/>
          <a:p>
            <a:r>
              <a:rPr lang="de-DE" dirty="0" smtClean="0"/>
              <a:t>Die </a:t>
            </a:r>
            <a:r>
              <a:rPr lang="de-DE" dirty="0"/>
              <a:t>Datei  </a:t>
            </a:r>
            <a:r>
              <a:rPr lang="de-DE" b="1" dirty="0">
                <a:latin typeface="+mj-lt"/>
              </a:rPr>
              <a:t>/</a:t>
            </a:r>
            <a:r>
              <a:rPr lang="de-DE" b="1" dirty="0" err="1" smtClean="0">
                <a:latin typeface="+mj-lt"/>
              </a:rPr>
              <a:t>etc</a:t>
            </a:r>
            <a:r>
              <a:rPr lang="de-DE" b="1" dirty="0" smtClean="0">
                <a:latin typeface="+mj-lt"/>
              </a:rPr>
              <a:t>/</a:t>
            </a:r>
            <a:r>
              <a:rPr lang="de-DE" b="1" dirty="0" err="1" smtClean="0">
                <a:latin typeface="+mj-lt"/>
              </a:rPr>
              <a:t>hosts</a:t>
            </a:r>
            <a:r>
              <a:rPr lang="de-DE" b="1" dirty="0" smtClean="0">
                <a:latin typeface="+mj-lt"/>
              </a:rPr>
              <a:t> </a:t>
            </a:r>
            <a:r>
              <a:rPr lang="de-DE" dirty="0" smtClean="0"/>
              <a:t>gibt es auch heute noch</a:t>
            </a:r>
          </a:p>
          <a:p>
            <a:r>
              <a:rPr lang="de-DE" dirty="0" smtClean="0"/>
              <a:t>Ebenfalls unter </a:t>
            </a:r>
            <a:r>
              <a:rPr lang="de-DE" dirty="0"/>
              <a:t>Windows (</a:t>
            </a:r>
            <a:r>
              <a:rPr lang="de-DE" b="1" dirty="0">
                <a:latin typeface="+mj-lt"/>
              </a:rPr>
              <a:t>C:\</a:t>
            </a:r>
            <a:r>
              <a:rPr lang="de-DE" b="1" dirty="0" smtClean="0">
                <a:latin typeface="+mj-lt"/>
              </a:rPr>
              <a:t>Windows\System32\</a:t>
            </a:r>
            <a:r>
              <a:rPr lang="de-DE" b="1" dirty="0" err="1" smtClean="0">
                <a:latin typeface="+mj-lt"/>
              </a:rPr>
              <a:t>drivers</a:t>
            </a:r>
            <a:r>
              <a:rPr lang="de-DE" b="1" dirty="0" smtClean="0">
                <a:latin typeface="+mj-lt"/>
              </a:rPr>
              <a:t>\</a:t>
            </a:r>
            <a:r>
              <a:rPr lang="de-DE" b="1" dirty="0" err="1" smtClean="0">
                <a:latin typeface="+mj-lt"/>
              </a:rPr>
              <a:t>etc</a:t>
            </a:r>
            <a:r>
              <a:rPr lang="de-DE" b="1" dirty="0" smtClean="0">
                <a:latin typeface="+mj-lt"/>
              </a:rPr>
              <a:t>\</a:t>
            </a:r>
            <a:r>
              <a:rPr lang="de-DE" b="1" dirty="0" err="1" smtClean="0">
                <a:latin typeface="+mj-lt"/>
              </a:rPr>
              <a:t>hosts</a:t>
            </a:r>
            <a:r>
              <a:rPr lang="de-DE" dirty="0" smtClean="0"/>
              <a:t>)</a:t>
            </a:r>
          </a:p>
          <a:p>
            <a:r>
              <a:rPr lang="de-DE" dirty="0"/>
              <a:t>In der </a:t>
            </a:r>
            <a:r>
              <a:rPr lang="de-DE" dirty="0" smtClean="0"/>
              <a:t>Regel ist sie nahezu leer</a:t>
            </a:r>
          </a:p>
        </p:txBody>
      </p:sp>
      <p:sp>
        <p:nvSpPr>
          <p:cNvPr id="5" name="Rechteck 4"/>
          <p:cNvSpPr/>
          <p:nvPr/>
        </p:nvSpPr>
        <p:spPr>
          <a:xfrm>
            <a:off x="467544" y="2924944"/>
            <a:ext cx="8136904" cy="2800767"/>
          </a:xfrm>
          <a:prstGeom prst="rect">
            <a:avLst/>
          </a:prstGeom>
          <a:ln w="25400">
            <a:solidFill>
              <a:schemeClr val="tx1"/>
            </a:solidFill>
          </a:ln>
        </p:spPr>
        <p:txBody>
          <a:bodyPr wrap="square">
            <a:spAutoFit/>
          </a:bodyPr>
          <a:lstStyle/>
          <a:p>
            <a:r>
              <a:rPr lang="de-DE" sz="1600" b="1" dirty="0">
                <a:latin typeface="+mj-lt"/>
              </a:rPr>
              <a:t>root@vserver1:~# </a:t>
            </a:r>
            <a:r>
              <a:rPr lang="de-DE" sz="1600" b="1" dirty="0" err="1">
                <a:latin typeface="+mj-lt"/>
              </a:rPr>
              <a:t>cat</a:t>
            </a:r>
            <a:r>
              <a:rPr lang="de-DE" sz="1600" b="1" dirty="0">
                <a:latin typeface="+mj-lt"/>
              </a:rPr>
              <a:t> /</a:t>
            </a:r>
            <a:r>
              <a:rPr lang="de-DE" sz="1600" b="1" dirty="0" err="1">
                <a:latin typeface="+mj-lt"/>
              </a:rPr>
              <a:t>etc</a:t>
            </a:r>
            <a:r>
              <a:rPr lang="de-DE" sz="1600" b="1" dirty="0">
                <a:latin typeface="+mj-lt"/>
              </a:rPr>
              <a:t>/</a:t>
            </a:r>
            <a:r>
              <a:rPr lang="de-DE" sz="1600" b="1" dirty="0" err="1">
                <a:latin typeface="+mj-lt"/>
              </a:rPr>
              <a:t>hosts</a:t>
            </a:r>
            <a:endParaRPr lang="de-DE" sz="1600" b="1" dirty="0">
              <a:latin typeface="+mj-lt"/>
            </a:endParaRPr>
          </a:p>
          <a:p>
            <a:r>
              <a:rPr lang="de-DE" sz="1600" b="1" dirty="0">
                <a:latin typeface="+mj-lt"/>
              </a:rPr>
              <a:t>127.0.0.1       </a:t>
            </a:r>
            <a:r>
              <a:rPr lang="de-DE" sz="1600" b="1" dirty="0" err="1">
                <a:latin typeface="+mj-lt"/>
              </a:rPr>
              <a:t>localhost</a:t>
            </a:r>
            <a:endParaRPr lang="de-DE" sz="1600" b="1" dirty="0">
              <a:latin typeface="+mj-lt"/>
            </a:endParaRPr>
          </a:p>
          <a:p>
            <a:r>
              <a:rPr lang="de-DE" sz="1600" b="1" dirty="0">
                <a:latin typeface="+mj-lt"/>
              </a:rPr>
              <a:t>::1             </a:t>
            </a:r>
            <a:r>
              <a:rPr lang="de-DE" sz="1600" b="1" dirty="0" err="1">
                <a:latin typeface="+mj-lt"/>
              </a:rPr>
              <a:t>localhost</a:t>
            </a:r>
            <a:r>
              <a:rPr lang="de-DE" sz="1600" b="1" dirty="0">
                <a:latin typeface="+mj-lt"/>
              </a:rPr>
              <a:t> ip6-localhost ip6-loopback</a:t>
            </a:r>
          </a:p>
          <a:p>
            <a:r>
              <a:rPr lang="de-DE" sz="1600" b="1" dirty="0">
                <a:latin typeface="+mj-lt"/>
              </a:rPr>
              <a:t>fe00::0         ip6-localnet</a:t>
            </a:r>
          </a:p>
          <a:p>
            <a:r>
              <a:rPr lang="de-DE" sz="1600" b="1" dirty="0">
                <a:latin typeface="+mj-lt"/>
              </a:rPr>
              <a:t>ff00::0         ip6-mcastprefix</a:t>
            </a:r>
          </a:p>
          <a:p>
            <a:r>
              <a:rPr lang="de-DE" sz="1600" b="1" dirty="0">
                <a:latin typeface="+mj-lt"/>
              </a:rPr>
              <a:t>ff02::1         ip6-allnodes</a:t>
            </a:r>
          </a:p>
          <a:p>
            <a:r>
              <a:rPr lang="de-DE" sz="1600" b="1" dirty="0">
                <a:latin typeface="+mj-lt"/>
              </a:rPr>
              <a:t>ff02::2         ip6-allrouters</a:t>
            </a:r>
          </a:p>
          <a:p>
            <a:endParaRPr lang="de-DE" sz="1600" b="1" dirty="0">
              <a:latin typeface="+mj-lt"/>
            </a:endParaRPr>
          </a:p>
          <a:p>
            <a:r>
              <a:rPr lang="de-DE" sz="1600" b="1" dirty="0">
                <a:latin typeface="+mj-lt"/>
              </a:rPr>
              <a:t># Auto-</a:t>
            </a:r>
            <a:r>
              <a:rPr lang="de-DE" sz="1600" b="1" dirty="0" err="1">
                <a:latin typeface="+mj-lt"/>
              </a:rPr>
              <a:t>generated</a:t>
            </a:r>
            <a:r>
              <a:rPr lang="de-DE" sz="1600" b="1" dirty="0">
                <a:latin typeface="+mj-lt"/>
              </a:rPr>
              <a:t> </a:t>
            </a:r>
            <a:r>
              <a:rPr lang="de-DE" sz="1600" b="1" dirty="0" err="1">
                <a:latin typeface="+mj-lt"/>
              </a:rPr>
              <a:t>hostname</a:t>
            </a:r>
            <a:r>
              <a:rPr lang="de-DE" sz="1600" b="1" dirty="0">
                <a:latin typeface="+mj-lt"/>
              </a:rPr>
              <a:t>. </a:t>
            </a:r>
            <a:r>
              <a:rPr lang="de-DE" sz="1600" b="1" dirty="0" err="1">
                <a:latin typeface="+mj-lt"/>
              </a:rPr>
              <a:t>Please</a:t>
            </a:r>
            <a:r>
              <a:rPr lang="de-DE" sz="1600" b="1" dirty="0">
                <a:latin typeface="+mj-lt"/>
              </a:rPr>
              <a:t> do not </a:t>
            </a:r>
            <a:r>
              <a:rPr lang="de-DE" sz="1600" b="1" dirty="0" err="1">
                <a:latin typeface="+mj-lt"/>
              </a:rPr>
              <a:t>remove</a:t>
            </a:r>
            <a:r>
              <a:rPr lang="de-DE" sz="1600" b="1" dirty="0">
                <a:latin typeface="+mj-lt"/>
              </a:rPr>
              <a:t> </a:t>
            </a:r>
            <a:r>
              <a:rPr lang="de-DE" sz="1600" b="1" dirty="0" err="1">
                <a:latin typeface="+mj-lt"/>
              </a:rPr>
              <a:t>this</a:t>
            </a:r>
            <a:r>
              <a:rPr lang="de-DE" sz="1600" b="1" dirty="0">
                <a:latin typeface="+mj-lt"/>
              </a:rPr>
              <a:t> </a:t>
            </a:r>
            <a:r>
              <a:rPr lang="de-DE" sz="1600" b="1" dirty="0" err="1">
                <a:latin typeface="+mj-lt"/>
              </a:rPr>
              <a:t>comment</a:t>
            </a:r>
            <a:r>
              <a:rPr lang="de-DE" sz="1600" b="1" dirty="0">
                <a:latin typeface="+mj-lt"/>
              </a:rPr>
              <a:t>.</a:t>
            </a:r>
          </a:p>
          <a:p>
            <a:r>
              <a:rPr lang="de-DE" sz="1600" b="1" dirty="0">
                <a:latin typeface="+mj-lt"/>
              </a:rPr>
              <a:t>195.90.16.110 vserver1.hackerspace-bremen.de vserver1</a:t>
            </a:r>
          </a:p>
          <a:p>
            <a:r>
              <a:rPr lang="de-DE" sz="1600" b="1" dirty="0">
                <a:latin typeface="+mj-lt"/>
              </a:rPr>
              <a:t>root@vserver1:~#</a:t>
            </a:r>
          </a:p>
        </p:txBody>
      </p:sp>
    </p:spTree>
    <p:extLst>
      <p:ext uri="{BB962C8B-B14F-4D97-AF65-F5344CB8AC3E}">
        <p14:creationId xmlns:p14="http://schemas.microsoft.com/office/powerpoint/2010/main" val="376362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DNS </a:t>
            </a:r>
            <a:r>
              <a:rPr lang="de-DE" dirty="0" err="1" smtClean="0"/>
              <a:t>Amplification</a:t>
            </a:r>
            <a:r>
              <a:rPr lang="de-DE" dirty="0" smtClean="0"/>
              <a:t> </a:t>
            </a:r>
            <a:r>
              <a:rPr lang="de-DE" dirty="0" err="1" smtClean="0"/>
              <a:t>Attack</a:t>
            </a:r>
            <a:endParaRPr lang="de-DE" dirty="0"/>
          </a:p>
        </p:txBody>
      </p:sp>
      <p:sp>
        <p:nvSpPr>
          <p:cNvPr id="3" name="Inhaltsplatzhalter 2"/>
          <p:cNvSpPr>
            <a:spLocks noGrp="1"/>
          </p:cNvSpPr>
          <p:nvPr>
            <p:ph idx="1"/>
          </p:nvPr>
        </p:nvSpPr>
        <p:spPr/>
        <p:txBody>
          <a:bodyPr/>
          <a:lstStyle/>
          <a:p>
            <a:r>
              <a:rPr lang="de-DE" dirty="0" smtClean="0"/>
              <a:t>Bei einer DNS </a:t>
            </a:r>
            <a:r>
              <a:rPr lang="de-DE" dirty="0" err="1" smtClean="0"/>
              <a:t>Amplification</a:t>
            </a:r>
            <a:r>
              <a:rPr lang="de-DE" dirty="0" smtClean="0"/>
              <a:t> </a:t>
            </a:r>
            <a:r>
              <a:rPr lang="de-DE" dirty="0" err="1" smtClean="0"/>
              <a:t>Attack</a:t>
            </a:r>
            <a:r>
              <a:rPr lang="de-DE" dirty="0" smtClean="0"/>
              <a:t> macht sich der Angreifer zunutze, dass</a:t>
            </a:r>
          </a:p>
          <a:p>
            <a:pPr lvl="1"/>
            <a:r>
              <a:rPr lang="de-DE" dirty="0"/>
              <a:t>e</a:t>
            </a:r>
            <a:r>
              <a:rPr lang="de-DE" dirty="0" smtClean="0"/>
              <a:t>ine Anfrage an einen DNS Server sehr klein ist, die Antwort je nach Inhalt des </a:t>
            </a:r>
            <a:r>
              <a:rPr lang="de-DE" dirty="0" err="1" smtClean="0"/>
              <a:t>Zonefiles</a:t>
            </a:r>
            <a:r>
              <a:rPr lang="de-DE" dirty="0" smtClean="0"/>
              <a:t> / des </a:t>
            </a:r>
            <a:r>
              <a:rPr lang="de-DE" dirty="0" err="1" smtClean="0"/>
              <a:t>Resource</a:t>
            </a:r>
            <a:r>
              <a:rPr lang="de-DE" dirty="0" smtClean="0"/>
              <a:t> Records jedoch deutlich größer sein kann</a:t>
            </a:r>
          </a:p>
          <a:p>
            <a:pPr lvl="1"/>
            <a:r>
              <a:rPr lang="de-DE" dirty="0" smtClean="0"/>
              <a:t>die Absenderadresse beliebig gefälscht werden kann (UDP ist verbindungslos, es gibt somit keinen Verbindungsaufbau)</a:t>
            </a:r>
            <a:endParaRPr lang="de-DE" dirty="0"/>
          </a:p>
          <a:p>
            <a:endParaRPr lang="de-DE" dirty="0" smtClean="0"/>
          </a:p>
          <a:p>
            <a:r>
              <a:rPr lang="de-DE" dirty="0" smtClean="0"/>
              <a:t>Der Angreifer stellt eine Anfrage und setzt als Absenderadresse die Adresse des Angriffsziels ein</a:t>
            </a:r>
          </a:p>
          <a:p>
            <a:r>
              <a:rPr lang="de-DE" dirty="0" smtClean="0"/>
              <a:t>Die Antwort geht somit an das Angriffsziel</a:t>
            </a:r>
          </a:p>
          <a:p>
            <a:endParaRPr lang="de-DE" dirty="0"/>
          </a:p>
        </p:txBody>
      </p:sp>
    </p:spTree>
    <p:extLst>
      <p:ext uri="{BB962C8B-B14F-4D97-AF65-F5344CB8AC3E}">
        <p14:creationId xmlns:p14="http://schemas.microsoft.com/office/powerpoint/2010/main" val="1934809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bwMode="auto">
          <a:xfrm>
            <a:off x="2411760" y="4150821"/>
            <a:ext cx="3830065" cy="1152128"/>
          </a:xfrm>
          <a:prstGeom prst="rect">
            <a:avLst/>
          </a:prstGeom>
          <a:ln>
            <a:prstDash val="sysDot"/>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el 1"/>
          <p:cNvSpPr>
            <a:spLocks noGrp="1"/>
          </p:cNvSpPr>
          <p:nvPr>
            <p:ph type="title"/>
          </p:nvPr>
        </p:nvSpPr>
        <p:spPr/>
        <p:txBody>
          <a:bodyPr/>
          <a:lstStyle/>
          <a:p>
            <a:r>
              <a:rPr lang="de-DE" dirty="0" smtClean="0"/>
              <a:t>DNS </a:t>
            </a:r>
            <a:r>
              <a:rPr lang="de-DE" dirty="0" err="1" smtClean="0"/>
              <a:t>Amplification</a:t>
            </a:r>
            <a:r>
              <a:rPr lang="de-DE" dirty="0" smtClean="0"/>
              <a:t> </a:t>
            </a:r>
            <a:r>
              <a:rPr lang="de-DE" dirty="0" err="1" smtClean="0"/>
              <a:t>Attack</a:t>
            </a:r>
            <a:endParaRPr lang="de-DE" dirty="0"/>
          </a:p>
        </p:txBody>
      </p:sp>
      <p:pic>
        <p:nvPicPr>
          <p:cNvPr id="1027" name="Picture 3" descr="C:\Users\jbr\AppData\Local\Microsoft\Windows\Temporary Internet Files\Content.IE5\5CJBPV8V\MC90043156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797" y="1119360"/>
            <a:ext cx="1189935" cy="1197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070054" y="2142126"/>
            <a:ext cx="1338828" cy="646331"/>
          </a:xfrm>
          <a:prstGeom prst="rect">
            <a:avLst/>
          </a:prstGeom>
          <a:noFill/>
        </p:spPr>
        <p:txBody>
          <a:bodyPr wrap="none" rtlCol="0">
            <a:spAutoFit/>
          </a:bodyPr>
          <a:lstStyle/>
          <a:p>
            <a:pPr algn="ctr"/>
            <a:r>
              <a:rPr lang="de-DE" sz="1800" dirty="0" smtClean="0"/>
              <a:t>DNS-Proxy</a:t>
            </a:r>
            <a:br>
              <a:rPr lang="de-DE" sz="1800" dirty="0" smtClean="0"/>
            </a:br>
            <a:r>
              <a:rPr lang="de-DE" sz="1800" dirty="0" smtClean="0"/>
              <a:t>des ISP</a:t>
            </a:r>
            <a:endParaRPr lang="de-DE" sz="1800" dirty="0"/>
          </a:p>
        </p:txBody>
      </p:sp>
      <p:pic>
        <p:nvPicPr>
          <p:cNvPr id="1028" name="Picture 4" descr="C:\Users\jbr\AppData\Local\Microsoft\Windows\Temporary Internet Files\Content.IE5\KFS8SLHF\MC900431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3419911"/>
            <a:ext cx="1027810" cy="1027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7209792" y="4418814"/>
            <a:ext cx="1538672" cy="1200329"/>
          </a:xfrm>
          <a:prstGeom prst="rect">
            <a:avLst/>
          </a:prstGeom>
          <a:noFill/>
        </p:spPr>
        <p:txBody>
          <a:bodyPr wrap="square" rtlCol="0">
            <a:spAutoFit/>
          </a:bodyPr>
          <a:lstStyle/>
          <a:p>
            <a:pPr algn="ctr"/>
            <a:r>
              <a:rPr lang="de-DE" sz="1800" dirty="0" smtClean="0"/>
              <a:t>Angriffsopfer erhält Antwort zu qsft5.com</a:t>
            </a:r>
            <a:endParaRPr lang="de-DE" sz="1800" dirty="0"/>
          </a:p>
        </p:txBody>
      </p:sp>
      <p:pic>
        <p:nvPicPr>
          <p:cNvPr id="1033" name="Picture 9" descr="C:\Users\jbr\AppData\Local\Microsoft\Windows\Temporary Internet Files\Content.IE5\1I90D2K1\MC900398445[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736" y="4382203"/>
            <a:ext cx="915987" cy="7342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br\AppData\Local\Microsoft\Windows\Temporary Internet Files\Content.IE5\5CJBPV8V\MC90042477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215" y="3364887"/>
            <a:ext cx="787989" cy="101731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Program Files (x86)\Microsoft Office\MEDIA\CAGCAT10\j0285750.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025" y="4366844"/>
            <a:ext cx="1244918" cy="764937"/>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1547664" y="5302949"/>
            <a:ext cx="5688632" cy="646331"/>
          </a:xfrm>
          <a:prstGeom prst="rect">
            <a:avLst/>
          </a:prstGeom>
          <a:noFill/>
        </p:spPr>
        <p:txBody>
          <a:bodyPr wrap="square" rtlCol="0">
            <a:spAutoFit/>
          </a:bodyPr>
          <a:lstStyle/>
          <a:p>
            <a:pPr algn="ctr"/>
            <a:r>
              <a:rPr lang="de-DE" sz="1800" dirty="0" smtClean="0"/>
              <a:t>Offene DNS-</a:t>
            </a:r>
            <a:r>
              <a:rPr lang="de-DE" sz="1800" dirty="0" err="1" smtClean="0"/>
              <a:t>Proxies</a:t>
            </a:r>
            <a:r>
              <a:rPr lang="de-DE" sz="1800" dirty="0" smtClean="0"/>
              <a:t>, sog. Zombies – z.B. PCs mit Malware, falsch konfigurierte DSL-Router oder Server</a:t>
            </a:r>
            <a:endParaRPr lang="de-DE" sz="1800" dirty="0"/>
          </a:p>
        </p:txBody>
      </p:sp>
      <p:pic>
        <p:nvPicPr>
          <p:cNvPr id="18" name="Picture 3" descr="C:\Users\jbr\AppData\Local\Microsoft\Windows\Temporary Internet Files\Content.IE5\5CJBPV8V\MC90043156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091" y="1119360"/>
            <a:ext cx="1189935" cy="1197868"/>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p:cNvSpPr txBox="1"/>
          <p:nvPr/>
        </p:nvSpPr>
        <p:spPr>
          <a:xfrm>
            <a:off x="2688740" y="2142126"/>
            <a:ext cx="1727877" cy="923330"/>
          </a:xfrm>
          <a:prstGeom prst="rect">
            <a:avLst/>
          </a:prstGeom>
          <a:noFill/>
        </p:spPr>
        <p:txBody>
          <a:bodyPr wrap="square" rtlCol="0">
            <a:spAutoFit/>
          </a:bodyPr>
          <a:lstStyle/>
          <a:p>
            <a:pPr algn="ctr"/>
            <a:r>
              <a:rPr lang="de-DE" sz="1800" dirty="0" smtClean="0"/>
              <a:t>Nameserver</a:t>
            </a:r>
            <a:br>
              <a:rPr lang="de-DE" sz="1800" dirty="0" smtClean="0"/>
            </a:br>
            <a:r>
              <a:rPr lang="de-DE" sz="1800" dirty="0" smtClean="0"/>
              <a:t>des Angreifers für qsft5.com</a:t>
            </a:r>
            <a:endParaRPr lang="de-DE" sz="1800" dirty="0"/>
          </a:p>
        </p:txBody>
      </p:sp>
      <p:pic>
        <p:nvPicPr>
          <p:cNvPr id="1042" name="Picture 18" descr="C:\Users\jbr\AppData\Local\Microsoft\Windows\Temporary Internet Files\Content.IE5\KFS8SLHF\MC900424790[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9240" y="4382203"/>
            <a:ext cx="739249" cy="769479"/>
          </a:xfrm>
          <a:prstGeom prst="rect">
            <a:avLst/>
          </a:prstGeom>
          <a:noFill/>
          <a:extLst>
            <a:ext uri="{909E8E84-426E-40DD-AFC4-6F175D3DCCD1}">
              <a14:hiddenFill xmlns:a14="http://schemas.microsoft.com/office/drawing/2010/main">
                <a:solidFill>
                  <a:srgbClr val="FFFFFF"/>
                </a:solidFill>
              </a14:hiddenFill>
            </a:ext>
          </a:extLst>
        </p:spPr>
      </p:pic>
      <p:sp>
        <p:nvSpPr>
          <p:cNvPr id="27" name="Textfeld 26"/>
          <p:cNvSpPr txBox="1"/>
          <p:nvPr/>
        </p:nvSpPr>
        <p:spPr>
          <a:xfrm>
            <a:off x="306556" y="4418815"/>
            <a:ext cx="1241108" cy="923330"/>
          </a:xfrm>
          <a:prstGeom prst="rect">
            <a:avLst/>
          </a:prstGeom>
          <a:noFill/>
        </p:spPr>
        <p:txBody>
          <a:bodyPr wrap="square" rtlCol="0">
            <a:spAutoFit/>
          </a:bodyPr>
          <a:lstStyle/>
          <a:p>
            <a:pPr algn="ctr"/>
            <a:r>
              <a:rPr lang="de-DE" sz="1800" dirty="0" smtClean="0"/>
              <a:t>Angreifer fragt nach qsft5.com</a:t>
            </a:r>
            <a:endParaRPr lang="de-DE" sz="1800" dirty="0"/>
          </a:p>
        </p:txBody>
      </p:sp>
      <p:cxnSp>
        <p:nvCxnSpPr>
          <p:cNvPr id="28" name="Gerade Verbindung mit Pfeil 27"/>
          <p:cNvCxnSpPr/>
          <p:nvPr/>
        </p:nvCxnSpPr>
        <p:spPr bwMode="auto">
          <a:xfrm>
            <a:off x="1451759" y="3931486"/>
            <a:ext cx="887993" cy="450717"/>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35" name="Gerade Verbindung mit Pfeil 34"/>
          <p:cNvCxnSpPr/>
          <p:nvPr/>
        </p:nvCxnSpPr>
        <p:spPr bwMode="auto">
          <a:xfrm flipH="1">
            <a:off x="3882545" y="1414517"/>
            <a:ext cx="1304393" cy="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37" name="Gerade Verbindung mit Pfeil 36"/>
          <p:cNvCxnSpPr/>
          <p:nvPr/>
        </p:nvCxnSpPr>
        <p:spPr bwMode="auto">
          <a:xfrm>
            <a:off x="3884806" y="1846565"/>
            <a:ext cx="1310991" cy="0"/>
          </a:xfrm>
          <a:prstGeom prst="straightConnector1">
            <a:avLst/>
          </a:prstGeom>
          <a:ln w="127000">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40" name="Gerade Verbindung mit Pfeil 39"/>
          <p:cNvCxnSpPr/>
          <p:nvPr/>
        </p:nvCxnSpPr>
        <p:spPr bwMode="auto">
          <a:xfrm flipH="1">
            <a:off x="5771859" y="2867953"/>
            <a:ext cx="168184" cy="1138852"/>
          </a:xfrm>
          <a:prstGeom prst="straightConnector1">
            <a:avLst/>
          </a:prstGeom>
          <a:ln w="127000">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54" name="Gerade Verbindung mit Pfeil 53"/>
          <p:cNvCxnSpPr/>
          <p:nvPr/>
        </p:nvCxnSpPr>
        <p:spPr bwMode="auto">
          <a:xfrm flipH="1">
            <a:off x="5359787" y="2850485"/>
            <a:ext cx="168184" cy="1138852"/>
          </a:xfrm>
          <a:prstGeom prst="straightConnector1">
            <a:avLst/>
          </a:prstGeom>
          <a:ln>
            <a:solidFill>
              <a:srgbClr val="FF0000"/>
            </a:solidFill>
            <a:headEnd type="arrow" w="med" len="med"/>
            <a:tailEnd type="none"/>
          </a:ln>
          <a:extLst/>
        </p:spPr>
        <p:style>
          <a:lnRef idx="3">
            <a:schemeClr val="accent6"/>
          </a:lnRef>
          <a:fillRef idx="0">
            <a:schemeClr val="accent6"/>
          </a:fillRef>
          <a:effectRef idx="2">
            <a:schemeClr val="accent6"/>
          </a:effectRef>
          <a:fontRef idx="minor">
            <a:schemeClr val="tx1"/>
          </a:fontRef>
        </p:style>
      </p:cxnSp>
      <p:cxnSp>
        <p:nvCxnSpPr>
          <p:cNvPr id="55" name="Gerade Verbindung mit Pfeil 54"/>
          <p:cNvCxnSpPr/>
          <p:nvPr/>
        </p:nvCxnSpPr>
        <p:spPr bwMode="auto">
          <a:xfrm flipV="1">
            <a:off x="6329544" y="3940944"/>
            <a:ext cx="1098146" cy="131722"/>
          </a:xfrm>
          <a:prstGeom prst="straightConnector1">
            <a:avLst/>
          </a:prstGeom>
          <a:ln w="127000">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41" name="Textfeld 40"/>
          <p:cNvSpPr txBox="1"/>
          <p:nvPr/>
        </p:nvSpPr>
        <p:spPr>
          <a:xfrm>
            <a:off x="1547664" y="4136011"/>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61" name="Textfeld 60"/>
          <p:cNvSpPr txBox="1"/>
          <p:nvPr/>
        </p:nvSpPr>
        <p:spPr>
          <a:xfrm>
            <a:off x="4187228" y="1896053"/>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62" name="Textfeld 61"/>
          <p:cNvSpPr txBox="1"/>
          <p:nvPr/>
        </p:nvSpPr>
        <p:spPr>
          <a:xfrm>
            <a:off x="4283968" y="982469"/>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63" name="Textfeld 62"/>
          <p:cNvSpPr txBox="1"/>
          <p:nvPr/>
        </p:nvSpPr>
        <p:spPr>
          <a:xfrm>
            <a:off x="5032856" y="3218267"/>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64" name="Textfeld 63"/>
          <p:cNvSpPr txBox="1"/>
          <p:nvPr/>
        </p:nvSpPr>
        <p:spPr>
          <a:xfrm>
            <a:off x="6381472" y="4136010"/>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66" name="Textfeld 65"/>
          <p:cNvSpPr txBox="1"/>
          <p:nvPr/>
        </p:nvSpPr>
        <p:spPr>
          <a:xfrm>
            <a:off x="5985428" y="2958246"/>
            <a:ext cx="458780" cy="461665"/>
          </a:xfrm>
          <a:prstGeom prst="rect">
            <a:avLst/>
          </a:prstGeom>
          <a:noFill/>
        </p:spPr>
        <p:txBody>
          <a:bodyPr wrap="none" rtlCol="0">
            <a:spAutoFit/>
          </a:bodyPr>
          <a:lstStyle/>
          <a:p>
            <a:r>
              <a:rPr lang="de-DE" dirty="0" smtClean="0">
                <a:solidFill>
                  <a:schemeClr val="accent2"/>
                </a:solidFill>
                <a:sym typeface="Wingdings"/>
              </a:rPr>
              <a:t></a:t>
            </a:r>
            <a:endParaRPr lang="de-DE" dirty="0">
              <a:solidFill>
                <a:schemeClr val="accent2"/>
              </a:solidFill>
            </a:endParaRPr>
          </a:p>
        </p:txBody>
      </p:sp>
      <p:sp>
        <p:nvSpPr>
          <p:cNvPr id="42" name="Textfeld 41"/>
          <p:cNvSpPr txBox="1"/>
          <p:nvPr/>
        </p:nvSpPr>
        <p:spPr>
          <a:xfrm>
            <a:off x="179512" y="1700074"/>
            <a:ext cx="2390581" cy="646331"/>
          </a:xfrm>
          <a:prstGeom prst="rect">
            <a:avLst/>
          </a:prstGeom>
          <a:noFill/>
        </p:spPr>
        <p:txBody>
          <a:bodyPr wrap="square" rtlCol="0">
            <a:spAutoFit/>
          </a:bodyPr>
          <a:lstStyle/>
          <a:p>
            <a:pPr marL="228600" indent="-228600">
              <a:buFont typeface="+mj-lt"/>
              <a:buAutoNum type="arabicPeriod" startAt="2"/>
            </a:pPr>
            <a:r>
              <a:rPr lang="de-DE" sz="1200" dirty="0" smtClean="0">
                <a:sym typeface="Wingdings"/>
              </a:rPr>
              <a:t>Offener DNS-Proxy reicht Anfrage durch an DNS-Proxy seines ISP</a:t>
            </a:r>
            <a:endParaRPr lang="de-DE" sz="1200" dirty="0"/>
          </a:p>
        </p:txBody>
      </p:sp>
      <p:sp>
        <p:nvSpPr>
          <p:cNvPr id="72" name="Textfeld 71"/>
          <p:cNvSpPr txBox="1"/>
          <p:nvPr/>
        </p:nvSpPr>
        <p:spPr>
          <a:xfrm>
            <a:off x="6516216" y="2062589"/>
            <a:ext cx="2390581" cy="646331"/>
          </a:xfrm>
          <a:prstGeom prst="rect">
            <a:avLst/>
          </a:prstGeom>
          <a:noFill/>
        </p:spPr>
        <p:txBody>
          <a:bodyPr wrap="square" rtlCol="0">
            <a:spAutoFit/>
          </a:bodyPr>
          <a:lstStyle/>
          <a:p>
            <a:pPr marL="228600" indent="-228600">
              <a:buFont typeface="+mj-lt"/>
              <a:buAutoNum type="arabicPeriod" startAt="6"/>
            </a:pPr>
            <a:r>
              <a:rPr lang="de-DE" sz="1200" dirty="0" smtClean="0"/>
              <a:t>Offener DNS-Proxy liefert </a:t>
            </a:r>
            <a:r>
              <a:rPr lang="de-DE" sz="1200" dirty="0" err="1" smtClean="0"/>
              <a:t>RRecord</a:t>
            </a:r>
            <a:r>
              <a:rPr lang="de-DE" sz="1200" dirty="0" smtClean="0"/>
              <a:t> an gefälschte Absender-Adresse aus</a:t>
            </a:r>
          </a:p>
        </p:txBody>
      </p:sp>
      <p:sp>
        <p:nvSpPr>
          <p:cNvPr id="30" name="Textfeld 29"/>
          <p:cNvSpPr txBox="1"/>
          <p:nvPr/>
        </p:nvSpPr>
        <p:spPr>
          <a:xfrm>
            <a:off x="179512" y="968028"/>
            <a:ext cx="2390581" cy="830997"/>
          </a:xfrm>
          <a:prstGeom prst="rect">
            <a:avLst/>
          </a:prstGeom>
          <a:noFill/>
        </p:spPr>
        <p:txBody>
          <a:bodyPr wrap="square" rtlCol="0">
            <a:spAutoFit/>
          </a:bodyPr>
          <a:lstStyle/>
          <a:p>
            <a:pPr marL="228600" indent="-228600">
              <a:buFont typeface="+mj-lt"/>
              <a:buAutoNum type="arabicPeriod"/>
            </a:pPr>
            <a:r>
              <a:rPr lang="de-DE" sz="1200" dirty="0">
                <a:sym typeface="Wingdings"/>
              </a:rPr>
              <a:t>Angreifer fragt </a:t>
            </a:r>
            <a:r>
              <a:rPr lang="de-DE" sz="1200" dirty="0" smtClean="0">
                <a:sym typeface="Wingdings"/>
              </a:rPr>
              <a:t>Offenen DNS-Proxy mit </a:t>
            </a:r>
            <a:r>
              <a:rPr lang="de-DE" sz="1200" dirty="0">
                <a:sym typeface="Wingdings"/>
              </a:rPr>
              <a:t>Absender-Adresse des Opfers nach </a:t>
            </a:r>
            <a:r>
              <a:rPr lang="de-DE" sz="1200" dirty="0" err="1" smtClean="0">
                <a:sym typeface="Wingdings"/>
              </a:rPr>
              <a:t>RRecord</a:t>
            </a:r>
            <a:r>
              <a:rPr lang="de-DE" sz="1200" dirty="0" smtClean="0">
                <a:sym typeface="Wingdings"/>
              </a:rPr>
              <a:t> </a:t>
            </a:r>
            <a:r>
              <a:rPr lang="de-DE" sz="1200" dirty="0">
                <a:sym typeface="Wingdings"/>
              </a:rPr>
              <a:t>von </a:t>
            </a:r>
            <a:r>
              <a:rPr lang="de-DE" sz="1200" dirty="0" smtClean="0">
                <a:sym typeface="Wingdings"/>
              </a:rPr>
              <a:t>qsft5.com</a:t>
            </a:r>
          </a:p>
        </p:txBody>
      </p:sp>
      <p:sp>
        <p:nvSpPr>
          <p:cNvPr id="31" name="Textfeld 30"/>
          <p:cNvSpPr txBox="1"/>
          <p:nvPr/>
        </p:nvSpPr>
        <p:spPr>
          <a:xfrm>
            <a:off x="179511" y="2242964"/>
            <a:ext cx="2390581" cy="1200329"/>
          </a:xfrm>
          <a:prstGeom prst="rect">
            <a:avLst/>
          </a:prstGeom>
          <a:noFill/>
        </p:spPr>
        <p:txBody>
          <a:bodyPr wrap="square" rtlCol="0">
            <a:spAutoFit/>
          </a:bodyPr>
          <a:lstStyle/>
          <a:p>
            <a:pPr marL="228600" indent="-228600">
              <a:buFont typeface="+mj-lt"/>
              <a:buAutoNum type="arabicPeriod" startAt="3"/>
            </a:pPr>
            <a:r>
              <a:rPr lang="de-DE" sz="1200" dirty="0" smtClean="0">
                <a:sym typeface="Wingdings"/>
              </a:rPr>
              <a:t>DNS-Proxy des ISP fragt Nameserver von qsft5.de (unter Kontrolle des Angreifers) nach </a:t>
            </a:r>
            <a:r>
              <a:rPr lang="de-DE" sz="1200" dirty="0" err="1" smtClean="0">
                <a:sym typeface="Wingdings"/>
              </a:rPr>
              <a:t>RRecord</a:t>
            </a:r>
            <a:r>
              <a:rPr lang="de-DE" sz="1200" dirty="0" smtClean="0">
                <a:sym typeface="Wingdings"/>
              </a:rPr>
              <a:t> von qsft5.com</a:t>
            </a:r>
          </a:p>
          <a:p>
            <a:pPr marL="228600" indent="-228600">
              <a:buFont typeface="+mj-lt"/>
              <a:buAutoNum type="arabicPeriod" startAt="3"/>
            </a:pPr>
            <a:endParaRPr lang="de-DE" sz="1200" dirty="0"/>
          </a:p>
        </p:txBody>
      </p:sp>
      <p:sp>
        <p:nvSpPr>
          <p:cNvPr id="32" name="Textfeld 31"/>
          <p:cNvSpPr txBox="1"/>
          <p:nvPr/>
        </p:nvSpPr>
        <p:spPr>
          <a:xfrm>
            <a:off x="6516216" y="1511925"/>
            <a:ext cx="2390581" cy="646331"/>
          </a:xfrm>
          <a:prstGeom prst="rect">
            <a:avLst/>
          </a:prstGeom>
          <a:noFill/>
        </p:spPr>
        <p:txBody>
          <a:bodyPr wrap="square" rtlCol="0">
            <a:spAutoFit/>
          </a:bodyPr>
          <a:lstStyle/>
          <a:p>
            <a:pPr marL="228600" indent="-228600">
              <a:buFont typeface="+mj-lt"/>
              <a:buAutoNum type="arabicPeriod" startAt="5"/>
            </a:pPr>
            <a:r>
              <a:rPr lang="de-DE" sz="1200" dirty="0" smtClean="0"/>
              <a:t>DNS-Proxy des ISP liefert </a:t>
            </a:r>
            <a:r>
              <a:rPr lang="de-DE" sz="1200" dirty="0" err="1" smtClean="0"/>
              <a:t>RRecord</a:t>
            </a:r>
            <a:r>
              <a:rPr lang="de-DE" sz="1200" dirty="0" smtClean="0"/>
              <a:t> an Offenen DNS-Proxy zurück</a:t>
            </a:r>
          </a:p>
        </p:txBody>
      </p:sp>
      <p:sp>
        <p:nvSpPr>
          <p:cNvPr id="33" name="Textfeld 32"/>
          <p:cNvSpPr txBox="1"/>
          <p:nvPr/>
        </p:nvSpPr>
        <p:spPr>
          <a:xfrm>
            <a:off x="6516216" y="957069"/>
            <a:ext cx="2390581" cy="646331"/>
          </a:xfrm>
          <a:prstGeom prst="rect">
            <a:avLst/>
          </a:prstGeom>
          <a:noFill/>
        </p:spPr>
        <p:txBody>
          <a:bodyPr wrap="square" rtlCol="0">
            <a:spAutoFit/>
          </a:bodyPr>
          <a:lstStyle/>
          <a:p>
            <a:pPr marL="228600" indent="-228600">
              <a:buFont typeface="+mj-lt"/>
              <a:buAutoNum type="arabicPeriod" startAt="4"/>
            </a:pPr>
            <a:r>
              <a:rPr lang="de-DE" sz="1200" dirty="0" smtClean="0"/>
              <a:t>Nameserver von qsft5.com liefert </a:t>
            </a:r>
            <a:r>
              <a:rPr lang="de-DE" sz="1200" dirty="0" err="1" smtClean="0"/>
              <a:t>RRecord</a:t>
            </a:r>
            <a:r>
              <a:rPr lang="de-DE" sz="1200" dirty="0" smtClean="0"/>
              <a:t> an DNS-Proxy des ISP zurück</a:t>
            </a:r>
          </a:p>
        </p:txBody>
      </p:sp>
    </p:spTree>
    <p:extLst>
      <p:ext uri="{BB962C8B-B14F-4D97-AF65-F5344CB8AC3E}">
        <p14:creationId xmlns:p14="http://schemas.microsoft.com/office/powerpoint/2010/main" val="144472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par>
                                <p:cTn id="19" presetID="10"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par>
                                <p:cTn id="52" presetID="10"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par>
                                <p:cTn id="63" presetID="10"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p:bldP spid="62" grpId="0"/>
      <p:bldP spid="63" grpId="0"/>
      <p:bldP spid="64" grpId="0"/>
      <p:bldP spid="66" grpId="0"/>
      <p:bldP spid="42" grpId="0"/>
      <p:bldP spid="72" grpId="0"/>
      <p:bldP spid="30" grpId="0"/>
      <p:bldP spid="31" grpId="0"/>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DNS </a:t>
            </a:r>
            <a:r>
              <a:rPr lang="de-DE" dirty="0" err="1" smtClean="0"/>
              <a:t>Amplification</a:t>
            </a:r>
            <a:r>
              <a:rPr lang="de-DE" dirty="0" smtClean="0"/>
              <a:t> </a:t>
            </a:r>
            <a:r>
              <a:rPr lang="de-DE" dirty="0" err="1" smtClean="0"/>
              <a:t>Attack</a:t>
            </a:r>
            <a:endParaRPr lang="de-DE" dirty="0"/>
          </a:p>
        </p:txBody>
      </p:sp>
      <p:sp>
        <p:nvSpPr>
          <p:cNvPr id="3" name="Inhaltsplatzhalter 2"/>
          <p:cNvSpPr>
            <a:spLocks noGrp="1"/>
          </p:cNvSpPr>
          <p:nvPr>
            <p:ph idx="1"/>
          </p:nvPr>
        </p:nvSpPr>
        <p:spPr/>
        <p:txBody>
          <a:bodyPr/>
          <a:lstStyle/>
          <a:p>
            <a:pPr marL="14288" indent="0">
              <a:buNone/>
            </a:pPr>
            <a:r>
              <a:rPr lang="de-DE" dirty="0" smtClean="0"/>
              <a:t>„Ein </a:t>
            </a:r>
            <a:r>
              <a:rPr lang="de-DE" dirty="0"/>
              <a:t>weiterer Angriff fand am 19. März 2013 auf die bekannte Antispam-Organisation spamhaus.org statt. Im konkreten Fall war jede Anfrage etwa 36 Byte lang. Angefragt wurde ein </a:t>
            </a:r>
            <a:r>
              <a:rPr lang="de-DE" dirty="0" smtClean="0"/>
              <a:t>DNS-</a:t>
            </a:r>
            <a:r>
              <a:rPr lang="de-DE" dirty="0" err="1" smtClean="0"/>
              <a:t>Zonefile</a:t>
            </a:r>
            <a:r>
              <a:rPr lang="de-DE" dirty="0" smtClean="0"/>
              <a:t> </a:t>
            </a:r>
            <a:r>
              <a:rPr lang="de-DE" dirty="0"/>
              <a:t>von rund </a:t>
            </a:r>
            <a:r>
              <a:rPr lang="de-DE" dirty="0" smtClean="0"/>
              <a:t>3.000 </a:t>
            </a:r>
            <a:r>
              <a:rPr lang="de-DE" dirty="0"/>
              <a:t>Zeichen Länge. Jede Anfrage wurde also von den DNS-Servern fast um den Faktor 100 </a:t>
            </a:r>
            <a:r>
              <a:rPr lang="de-DE" dirty="0" smtClean="0"/>
              <a:t>verstärkt. […] </a:t>
            </a:r>
          </a:p>
          <a:p>
            <a:pPr marL="14288" indent="0">
              <a:buNone/>
            </a:pPr>
            <a:r>
              <a:rPr lang="de-DE" dirty="0" smtClean="0"/>
              <a:t>Die </a:t>
            </a:r>
            <a:r>
              <a:rPr lang="de-DE" dirty="0"/>
              <a:t>Angreifer haben demzufolge gerade einmal 750 MBit/s abgehende Bandbreite benötigt, um eine durchschnittliche Traffic-Last von 75 </a:t>
            </a:r>
            <a:r>
              <a:rPr lang="de-DE" dirty="0" err="1"/>
              <a:t>GBit</a:t>
            </a:r>
            <a:r>
              <a:rPr lang="de-DE" dirty="0"/>
              <a:t>/s beim Opfer zu erzeugen</a:t>
            </a:r>
            <a:r>
              <a:rPr lang="de-DE" dirty="0" smtClean="0"/>
              <a:t>.“</a:t>
            </a:r>
          </a:p>
        </p:txBody>
      </p:sp>
      <p:sp>
        <p:nvSpPr>
          <p:cNvPr id="4" name="Textfeld 3"/>
          <p:cNvSpPr txBox="1"/>
          <p:nvPr/>
        </p:nvSpPr>
        <p:spPr>
          <a:xfrm>
            <a:off x="3779911" y="5733256"/>
            <a:ext cx="4338047" cy="276999"/>
          </a:xfrm>
          <a:prstGeom prst="rect">
            <a:avLst/>
          </a:prstGeom>
          <a:noFill/>
        </p:spPr>
        <p:txBody>
          <a:bodyPr wrap="none" rtlCol="0">
            <a:spAutoFit/>
          </a:bodyPr>
          <a:lstStyle/>
          <a:p>
            <a:r>
              <a:rPr lang="de-DE" sz="1200" dirty="0"/>
              <a:t>Quelle: http://de.wikipedia.org/wiki/DNS_Amplification_Attack</a:t>
            </a:r>
          </a:p>
        </p:txBody>
      </p:sp>
    </p:spTree>
    <p:extLst>
      <p:ext uri="{BB962C8B-B14F-4D97-AF65-F5344CB8AC3E}">
        <p14:creationId xmlns:p14="http://schemas.microsoft.com/office/powerpoint/2010/main" val="614144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Tools</a:t>
            </a:r>
            <a:endParaRPr lang="de-DE" dirty="0"/>
          </a:p>
        </p:txBody>
      </p:sp>
      <p:sp>
        <p:nvSpPr>
          <p:cNvPr id="3" name="Inhaltsplatzhalter 2"/>
          <p:cNvSpPr>
            <a:spLocks noGrp="1"/>
          </p:cNvSpPr>
          <p:nvPr>
            <p:ph idx="1"/>
          </p:nvPr>
        </p:nvSpPr>
        <p:spPr/>
        <p:txBody>
          <a:bodyPr/>
          <a:lstStyle/>
          <a:p>
            <a:r>
              <a:rPr lang="de-DE" dirty="0" smtClean="0"/>
              <a:t>Nameserver können via Kommandozeile befragt werden</a:t>
            </a:r>
          </a:p>
          <a:p>
            <a:endParaRPr lang="de-DE" dirty="0" smtClean="0"/>
          </a:p>
          <a:p>
            <a:r>
              <a:rPr lang="de-DE" dirty="0" smtClean="0"/>
              <a:t>Standard unter Windows: </a:t>
            </a:r>
            <a:r>
              <a:rPr lang="de-DE" b="1" dirty="0" err="1" smtClean="0">
                <a:latin typeface="+mj-lt"/>
              </a:rPr>
              <a:t>nslookup</a:t>
            </a:r>
            <a:endParaRPr lang="de-DE" b="1" dirty="0" smtClean="0">
              <a:latin typeface="+mj-lt"/>
            </a:endParaRPr>
          </a:p>
          <a:p>
            <a:r>
              <a:rPr lang="de-DE" dirty="0" smtClean="0"/>
              <a:t>Standard unter Linux: </a:t>
            </a:r>
            <a:r>
              <a:rPr lang="de-DE" b="1" dirty="0" err="1" smtClean="0">
                <a:latin typeface="+mj-lt"/>
              </a:rPr>
              <a:t>dig</a:t>
            </a:r>
            <a:r>
              <a:rPr lang="de-DE" dirty="0"/>
              <a:t>,</a:t>
            </a:r>
            <a:r>
              <a:rPr lang="de-DE" b="1" dirty="0" smtClean="0">
                <a:latin typeface="+mj-lt"/>
              </a:rPr>
              <a:t> host</a:t>
            </a:r>
          </a:p>
          <a:p>
            <a:endParaRPr lang="de-DE" dirty="0"/>
          </a:p>
          <a:p>
            <a:r>
              <a:rPr lang="de-DE" dirty="0" err="1"/>
              <a:t>Dig</a:t>
            </a:r>
            <a:r>
              <a:rPr lang="de-DE" dirty="0"/>
              <a:t> </a:t>
            </a:r>
            <a:r>
              <a:rPr lang="de-DE" dirty="0" smtClean="0"/>
              <a:t>wurde in Verbindung mit BIND entwickelt und steht auch für Windows zur Verfügung</a:t>
            </a:r>
          </a:p>
          <a:p>
            <a:r>
              <a:rPr lang="de-DE" dirty="0"/>
              <a:t>Installationsanleitung: </a:t>
            </a:r>
            <a:r>
              <a:rPr lang="de-DE" dirty="0">
                <a:hlinkClick r:id="rId2"/>
              </a:rPr>
              <a:t>http://samsclass.info/40/proj/digwin.htm</a:t>
            </a:r>
            <a:endParaRPr lang="de-DE" b="1" dirty="0" smtClean="0">
              <a:latin typeface="+mj-lt"/>
            </a:endParaRPr>
          </a:p>
        </p:txBody>
      </p:sp>
    </p:spTree>
    <p:extLst>
      <p:ext uri="{BB962C8B-B14F-4D97-AF65-F5344CB8AC3E}">
        <p14:creationId xmlns:p14="http://schemas.microsoft.com/office/powerpoint/2010/main" val="2059076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dig</a:t>
            </a:r>
            <a:endParaRPr lang="de-DE" dirty="0"/>
          </a:p>
        </p:txBody>
      </p:sp>
      <p:sp>
        <p:nvSpPr>
          <p:cNvPr id="4" name="Rechteck 3"/>
          <p:cNvSpPr/>
          <p:nvPr/>
        </p:nvSpPr>
        <p:spPr>
          <a:xfrm>
            <a:off x="1043608" y="1700808"/>
            <a:ext cx="6552728" cy="3785652"/>
          </a:xfrm>
          <a:prstGeom prst="rect">
            <a:avLst/>
          </a:prstGeom>
          <a:noFill/>
          <a:ln w="25400">
            <a:solidFill>
              <a:srgbClr val="808080"/>
            </a:solidFill>
          </a:ln>
        </p:spPr>
        <p:txBody>
          <a:bodyPr wrap="square">
            <a:spAutoFit/>
          </a:bodyPr>
          <a:lstStyle/>
          <a:p>
            <a:r>
              <a:rPr lang="de-DE" sz="1200" b="1" dirty="0">
                <a:latin typeface="+mj-lt"/>
              </a:rPr>
              <a:t>root@vserver1:~# </a:t>
            </a:r>
            <a:r>
              <a:rPr lang="de-DE" sz="1200" b="1" dirty="0" err="1">
                <a:solidFill>
                  <a:srgbClr val="FF0000"/>
                </a:solidFill>
                <a:latin typeface="+mj-lt"/>
              </a:rPr>
              <a:t>dig</a:t>
            </a:r>
            <a:r>
              <a:rPr lang="de-DE" sz="1200" b="1" dirty="0">
                <a:solidFill>
                  <a:srgbClr val="FF0000"/>
                </a:solidFill>
                <a:latin typeface="+mj-lt"/>
              </a:rPr>
              <a:t> hackerspace-bremen.de @8.8.8.8</a:t>
            </a:r>
          </a:p>
          <a:p>
            <a:endParaRPr lang="de-DE" sz="1200" b="1" dirty="0">
              <a:latin typeface="+mj-lt"/>
            </a:endParaRPr>
          </a:p>
          <a:p>
            <a:r>
              <a:rPr lang="de-DE" sz="1200" b="1" dirty="0">
                <a:latin typeface="+mj-lt"/>
              </a:rPr>
              <a:t>; &lt;&lt;&gt;&gt; </a:t>
            </a:r>
            <a:r>
              <a:rPr lang="de-DE" sz="1200" b="1" dirty="0" err="1">
                <a:latin typeface="+mj-lt"/>
              </a:rPr>
              <a:t>DiG</a:t>
            </a:r>
            <a:r>
              <a:rPr lang="de-DE" sz="1200" b="1" dirty="0">
                <a:latin typeface="+mj-lt"/>
              </a:rPr>
              <a:t> 9.8.4-rpz2+rl005.12-P1 &lt;&lt;&gt;&gt; hackerspace-bremen.de @8.8.8.8</a:t>
            </a:r>
          </a:p>
          <a:p>
            <a:r>
              <a:rPr lang="de-DE" sz="1200" b="1" dirty="0">
                <a:latin typeface="+mj-lt"/>
              </a:rPr>
              <a:t>;; global </a:t>
            </a:r>
            <a:r>
              <a:rPr lang="de-DE" sz="1200" b="1" dirty="0" err="1">
                <a:latin typeface="+mj-lt"/>
              </a:rPr>
              <a:t>options</a:t>
            </a:r>
            <a:r>
              <a:rPr lang="de-DE" sz="1200" b="1" dirty="0">
                <a:latin typeface="+mj-lt"/>
              </a:rPr>
              <a:t>: +</a:t>
            </a:r>
            <a:r>
              <a:rPr lang="de-DE" sz="1200" b="1" dirty="0" err="1">
                <a:latin typeface="+mj-lt"/>
              </a:rPr>
              <a:t>cmd</a:t>
            </a:r>
            <a:endParaRPr lang="de-DE" sz="1200" b="1" dirty="0">
              <a:latin typeface="+mj-lt"/>
            </a:endParaRPr>
          </a:p>
          <a:p>
            <a:r>
              <a:rPr lang="de-DE" sz="1200" b="1" dirty="0">
                <a:latin typeface="+mj-lt"/>
              </a:rPr>
              <a:t>;; </a:t>
            </a:r>
            <a:r>
              <a:rPr lang="de-DE" sz="1200" b="1" dirty="0" err="1">
                <a:latin typeface="+mj-lt"/>
              </a:rPr>
              <a:t>Got</a:t>
            </a:r>
            <a:r>
              <a:rPr lang="de-DE" sz="1200" b="1" dirty="0">
                <a:latin typeface="+mj-lt"/>
              </a:rPr>
              <a:t> </a:t>
            </a:r>
            <a:r>
              <a:rPr lang="de-DE" sz="1200" b="1" dirty="0" err="1">
                <a:latin typeface="+mj-lt"/>
              </a:rPr>
              <a:t>answer</a:t>
            </a:r>
            <a:r>
              <a:rPr lang="de-DE" sz="1200" b="1" dirty="0">
                <a:latin typeface="+mj-lt"/>
              </a:rPr>
              <a:t>:</a:t>
            </a:r>
          </a:p>
          <a:p>
            <a:r>
              <a:rPr lang="de-DE" sz="1200" b="1" dirty="0">
                <a:latin typeface="+mj-lt"/>
              </a:rPr>
              <a:t>;; -&gt;&gt;HEADER&lt;&lt;- </a:t>
            </a:r>
            <a:r>
              <a:rPr lang="de-DE" sz="1200" b="1" dirty="0" err="1">
                <a:latin typeface="+mj-lt"/>
              </a:rPr>
              <a:t>opcode</a:t>
            </a:r>
            <a:r>
              <a:rPr lang="de-DE" sz="1200" b="1" dirty="0">
                <a:latin typeface="+mj-lt"/>
              </a:rPr>
              <a:t>: QUERY, </a:t>
            </a:r>
            <a:r>
              <a:rPr lang="de-DE" sz="1200" b="1" dirty="0" err="1">
                <a:latin typeface="+mj-lt"/>
              </a:rPr>
              <a:t>status</a:t>
            </a:r>
            <a:r>
              <a:rPr lang="de-DE" sz="1200" b="1" dirty="0">
                <a:latin typeface="+mj-lt"/>
              </a:rPr>
              <a:t>: NOERROR, </a:t>
            </a:r>
            <a:r>
              <a:rPr lang="de-DE" sz="1200" b="1" dirty="0" err="1">
                <a:latin typeface="+mj-lt"/>
              </a:rPr>
              <a:t>id</a:t>
            </a:r>
            <a:r>
              <a:rPr lang="de-DE" sz="1200" b="1" dirty="0">
                <a:latin typeface="+mj-lt"/>
              </a:rPr>
              <a:t>: 25324</a:t>
            </a:r>
          </a:p>
          <a:p>
            <a:r>
              <a:rPr lang="de-DE" sz="1200" b="1" dirty="0">
                <a:latin typeface="+mj-lt"/>
              </a:rPr>
              <a:t>;; </a:t>
            </a:r>
            <a:r>
              <a:rPr lang="de-DE" sz="1200" b="1" dirty="0" err="1">
                <a:latin typeface="+mj-lt"/>
              </a:rPr>
              <a:t>flags</a:t>
            </a:r>
            <a:r>
              <a:rPr lang="de-DE" sz="1200" b="1" dirty="0">
                <a:latin typeface="+mj-lt"/>
              </a:rPr>
              <a:t>: </a:t>
            </a:r>
            <a:r>
              <a:rPr lang="de-DE" sz="1200" b="1" dirty="0" err="1">
                <a:latin typeface="+mj-lt"/>
              </a:rPr>
              <a:t>qr</a:t>
            </a:r>
            <a:r>
              <a:rPr lang="de-DE" sz="1200" b="1" dirty="0">
                <a:latin typeface="+mj-lt"/>
              </a:rPr>
              <a:t> </a:t>
            </a:r>
            <a:r>
              <a:rPr lang="de-DE" sz="1200" b="1" dirty="0" err="1">
                <a:latin typeface="+mj-lt"/>
              </a:rPr>
              <a:t>rd</a:t>
            </a:r>
            <a:r>
              <a:rPr lang="de-DE" sz="1200" b="1" dirty="0">
                <a:latin typeface="+mj-lt"/>
              </a:rPr>
              <a:t> </a:t>
            </a:r>
            <a:r>
              <a:rPr lang="de-DE" sz="1200" b="1" dirty="0" err="1">
                <a:latin typeface="+mj-lt"/>
              </a:rPr>
              <a:t>ra</a:t>
            </a:r>
            <a:r>
              <a:rPr lang="de-DE" sz="1200" b="1" dirty="0">
                <a:latin typeface="+mj-lt"/>
              </a:rPr>
              <a:t>; QUERY: 1, ANSWER: 1, AUTHORITY: 0, ADDITIONAL: 0</a:t>
            </a:r>
          </a:p>
          <a:p>
            <a:endParaRPr lang="de-DE" sz="1200" b="1" dirty="0">
              <a:latin typeface="+mj-lt"/>
            </a:endParaRPr>
          </a:p>
          <a:p>
            <a:r>
              <a:rPr lang="de-DE" sz="1200" b="1" dirty="0">
                <a:latin typeface="+mj-lt"/>
              </a:rPr>
              <a:t>;; QUESTION SECTION:</a:t>
            </a:r>
          </a:p>
          <a:p>
            <a:r>
              <a:rPr lang="de-DE" sz="1200" b="1" dirty="0">
                <a:latin typeface="+mj-lt"/>
              </a:rPr>
              <a:t>;hackerspace-bremen.de.         IN      A</a:t>
            </a:r>
          </a:p>
          <a:p>
            <a:endParaRPr lang="de-DE" sz="1200" b="1" dirty="0">
              <a:latin typeface="+mj-lt"/>
            </a:endParaRPr>
          </a:p>
          <a:p>
            <a:r>
              <a:rPr lang="de-DE" sz="1200" b="1" dirty="0">
                <a:solidFill>
                  <a:srgbClr val="FF0000"/>
                </a:solidFill>
                <a:latin typeface="+mj-lt"/>
              </a:rPr>
              <a:t>;; ANSWER SECTION:</a:t>
            </a:r>
          </a:p>
          <a:p>
            <a:r>
              <a:rPr lang="de-DE" sz="1200" b="1" dirty="0">
                <a:solidFill>
                  <a:srgbClr val="FF0000"/>
                </a:solidFill>
                <a:latin typeface="+mj-lt"/>
              </a:rPr>
              <a:t>hackerspace-bremen.de.  7199    IN      A       195.90.16.110</a:t>
            </a:r>
          </a:p>
          <a:p>
            <a:endParaRPr lang="de-DE" sz="1200" b="1" dirty="0">
              <a:latin typeface="+mj-lt"/>
            </a:endParaRPr>
          </a:p>
          <a:p>
            <a:r>
              <a:rPr lang="de-DE" sz="1200" b="1" dirty="0">
                <a:latin typeface="+mj-lt"/>
              </a:rPr>
              <a:t>;; Query time: 13 </a:t>
            </a:r>
            <a:r>
              <a:rPr lang="de-DE" sz="1200" b="1" dirty="0" err="1">
                <a:latin typeface="+mj-lt"/>
              </a:rPr>
              <a:t>msec</a:t>
            </a:r>
            <a:endParaRPr lang="de-DE" sz="1200" b="1" dirty="0">
              <a:latin typeface="+mj-lt"/>
            </a:endParaRPr>
          </a:p>
          <a:p>
            <a:r>
              <a:rPr lang="de-DE" sz="1200" b="1" dirty="0">
                <a:latin typeface="+mj-lt"/>
              </a:rPr>
              <a:t>;; SERVER: 8.8.8.8#53(8.8.8.8)</a:t>
            </a:r>
          </a:p>
          <a:p>
            <a:r>
              <a:rPr lang="de-DE" sz="1200" b="1" dirty="0">
                <a:latin typeface="+mj-lt"/>
              </a:rPr>
              <a:t>;; WHEN: Mon Mar 31 18:43:22 2014</a:t>
            </a:r>
          </a:p>
          <a:p>
            <a:r>
              <a:rPr lang="de-DE" sz="1200" b="1" dirty="0">
                <a:latin typeface="+mj-lt"/>
              </a:rPr>
              <a:t>;; MSG SIZE  </a:t>
            </a:r>
            <a:r>
              <a:rPr lang="de-DE" sz="1200" b="1" dirty="0" err="1">
                <a:latin typeface="+mj-lt"/>
              </a:rPr>
              <a:t>rcvd</a:t>
            </a:r>
            <a:r>
              <a:rPr lang="de-DE" sz="1200" b="1" dirty="0">
                <a:latin typeface="+mj-lt"/>
              </a:rPr>
              <a:t>: 55</a:t>
            </a:r>
          </a:p>
          <a:p>
            <a:endParaRPr lang="de-DE" sz="1200" b="1" dirty="0">
              <a:latin typeface="+mj-lt"/>
            </a:endParaRPr>
          </a:p>
          <a:p>
            <a:r>
              <a:rPr lang="de-DE" sz="1200" b="1" dirty="0">
                <a:latin typeface="+mj-lt"/>
              </a:rPr>
              <a:t>root@vserver1:~#</a:t>
            </a:r>
          </a:p>
        </p:txBody>
      </p:sp>
      <p:cxnSp>
        <p:nvCxnSpPr>
          <p:cNvPr id="13" name="Gerade Verbindung mit Pfeil 12"/>
          <p:cNvCxnSpPr>
            <a:stCxn id="14" idx="2"/>
          </p:cNvCxnSpPr>
          <p:nvPr/>
        </p:nvCxnSpPr>
        <p:spPr bwMode="auto">
          <a:xfrm>
            <a:off x="3482007" y="1220151"/>
            <a:ext cx="607393" cy="545149"/>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4" name="Textfeld 13"/>
          <p:cNvSpPr txBox="1"/>
          <p:nvPr/>
        </p:nvSpPr>
        <p:spPr>
          <a:xfrm>
            <a:off x="2007084" y="912374"/>
            <a:ext cx="2949846" cy="307777"/>
          </a:xfrm>
          <a:prstGeom prst="rect">
            <a:avLst/>
          </a:prstGeom>
          <a:noFill/>
        </p:spPr>
        <p:txBody>
          <a:bodyPr wrap="none" rtlCol="0">
            <a:spAutoFit/>
          </a:bodyPr>
          <a:lstStyle/>
          <a:p>
            <a:r>
              <a:rPr lang="de-DE" sz="1400" dirty="0" smtClean="0"/>
              <a:t>Abzufragender Host-/Domainname</a:t>
            </a:r>
            <a:endParaRPr lang="de-DE" sz="1400" dirty="0"/>
          </a:p>
        </p:txBody>
      </p:sp>
      <p:cxnSp>
        <p:nvCxnSpPr>
          <p:cNvPr id="15" name="Gerade Verbindung mit Pfeil 14"/>
          <p:cNvCxnSpPr>
            <a:stCxn id="16" idx="2"/>
          </p:cNvCxnSpPr>
          <p:nvPr/>
        </p:nvCxnSpPr>
        <p:spPr bwMode="auto">
          <a:xfrm flipH="1">
            <a:off x="5781108" y="1220150"/>
            <a:ext cx="1374281" cy="51975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6" name="Textfeld 15"/>
          <p:cNvSpPr txBox="1"/>
          <p:nvPr/>
        </p:nvSpPr>
        <p:spPr>
          <a:xfrm>
            <a:off x="5940152" y="912373"/>
            <a:ext cx="2430474" cy="307777"/>
          </a:xfrm>
          <a:prstGeom prst="rect">
            <a:avLst/>
          </a:prstGeom>
          <a:noFill/>
        </p:spPr>
        <p:txBody>
          <a:bodyPr wrap="none" rtlCol="0">
            <a:spAutoFit/>
          </a:bodyPr>
          <a:lstStyle/>
          <a:p>
            <a:r>
              <a:rPr lang="de-DE" sz="1400" dirty="0" smtClean="0"/>
              <a:t>Zu befragender Nameserver</a:t>
            </a:r>
            <a:endParaRPr lang="de-DE" sz="1400" dirty="0"/>
          </a:p>
        </p:txBody>
      </p:sp>
      <p:pic>
        <p:nvPicPr>
          <p:cNvPr id="20" name="Grafik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608" y="4272291"/>
            <a:ext cx="1010035" cy="1196796"/>
          </a:xfrm>
          <a:prstGeom prst="rect">
            <a:avLst/>
          </a:prstGeom>
        </p:spPr>
      </p:pic>
    </p:spTree>
    <p:extLst>
      <p:ext uri="{BB962C8B-B14F-4D97-AF65-F5344CB8AC3E}">
        <p14:creationId xmlns:p14="http://schemas.microsoft.com/office/powerpoint/2010/main" val="23405752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dig</a:t>
            </a:r>
            <a:endParaRPr lang="de-DE" dirty="0"/>
          </a:p>
        </p:txBody>
      </p:sp>
      <p:sp>
        <p:nvSpPr>
          <p:cNvPr id="4" name="Rechteck 3"/>
          <p:cNvSpPr/>
          <p:nvPr/>
        </p:nvSpPr>
        <p:spPr>
          <a:xfrm>
            <a:off x="1043608" y="1700808"/>
            <a:ext cx="7272808" cy="3785652"/>
          </a:xfrm>
          <a:prstGeom prst="rect">
            <a:avLst/>
          </a:prstGeom>
          <a:noFill/>
          <a:ln w="25400">
            <a:solidFill>
              <a:srgbClr val="808080"/>
            </a:solidFill>
          </a:ln>
        </p:spPr>
        <p:txBody>
          <a:bodyPr wrap="square">
            <a:spAutoFit/>
          </a:bodyPr>
          <a:lstStyle/>
          <a:p>
            <a:r>
              <a:rPr lang="de-DE" sz="1200" b="1" dirty="0">
                <a:latin typeface="+mj-lt"/>
              </a:rPr>
              <a:t>root@vserver1:~# </a:t>
            </a:r>
            <a:r>
              <a:rPr lang="de-DE" sz="1200" b="1" dirty="0" err="1">
                <a:solidFill>
                  <a:srgbClr val="FF0000"/>
                </a:solidFill>
                <a:latin typeface="+mj-lt"/>
              </a:rPr>
              <a:t>dig</a:t>
            </a:r>
            <a:r>
              <a:rPr lang="de-DE" sz="1200" b="1" dirty="0">
                <a:solidFill>
                  <a:srgbClr val="FF0000"/>
                </a:solidFill>
                <a:latin typeface="+mj-lt"/>
              </a:rPr>
              <a:t> MX hackerspace-bremen.de @8.8.8.8</a:t>
            </a:r>
          </a:p>
          <a:p>
            <a:endParaRPr lang="de-DE" sz="1200" b="1" dirty="0">
              <a:latin typeface="+mj-lt"/>
            </a:endParaRPr>
          </a:p>
          <a:p>
            <a:r>
              <a:rPr lang="de-DE" sz="1200" b="1" dirty="0">
                <a:latin typeface="+mj-lt"/>
              </a:rPr>
              <a:t>; &lt;&lt;&gt;&gt; </a:t>
            </a:r>
            <a:r>
              <a:rPr lang="de-DE" sz="1200" b="1" dirty="0" err="1">
                <a:latin typeface="+mj-lt"/>
              </a:rPr>
              <a:t>DiG</a:t>
            </a:r>
            <a:r>
              <a:rPr lang="de-DE" sz="1200" b="1" dirty="0">
                <a:latin typeface="+mj-lt"/>
              </a:rPr>
              <a:t> 9.8.4-rpz2+rl005.12-P1 &lt;&lt;&gt;&gt; MX hackerspace-bremen.de @8.8.8.8</a:t>
            </a:r>
          </a:p>
          <a:p>
            <a:r>
              <a:rPr lang="de-DE" sz="1200" b="1" dirty="0">
                <a:latin typeface="+mj-lt"/>
              </a:rPr>
              <a:t>;; global </a:t>
            </a:r>
            <a:r>
              <a:rPr lang="de-DE" sz="1200" b="1" dirty="0" err="1">
                <a:latin typeface="+mj-lt"/>
              </a:rPr>
              <a:t>options</a:t>
            </a:r>
            <a:r>
              <a:rPr lang="de-DE" sz="1200" b="1" dirty="0">
                <a:latin typeface="+mj-lt"/>
              </a:rPr>
              <a:t>: +</a:t>
            </a:r>
            <a:r>
              <a:rPr lang="de-DE" sz="1200" b="1" dirty="0" err="1">
                <a:latin typeface="+mj-lt"/>
              </a:rPr>
              <a:t>cmd</a:t>
            </a:r>
            <a:endParaRPr lang="de-DE" sz="1200" b="1" dirty="0">
              <a:latin typeface="+mj-lt"/>
            </a:endParaRPr>
          </a:p>
          <a:p>
            <a:r>
              <a:rPr lang="de-DE" sz="1200" b="1" dirty="0">
                <a:latin typeface="+mj-lt"/>
              </a:rPr>
              <a:t>;; </a:t>
            </a:r>
            <a:r>
              <a:rPr lang="de-DE" sz="1200" b="1" dirty="0" err="1">
                <a:latin typeface="+mj-lt"/>
              </a:rPr>
              <a:t>Got</a:t>
            </a:r>
            <a:r>
              <a:rPr lang="de-DE" sz="1200" b="1" dirty="0">
                <a:latin typeface="+mj-lt"/>
              </a:rPr>
              <a:t> </a:t>
            </a:r>
            <a:r>
              <a:rPr lang="de-DE" sz="1200" b="1" dirty="0" err="1">
                <a:latin typeface="+mj-lt"/>
              </a:rPr>
              <a:t>answer</a:t>
            </a:r>
            <a:r>
              <a:rPr lang="de-DE" sz="1200" b="1" dirty="0">
                <a:latin typeface="+mj-lt"/>
              </a:rPr>
              <a:t>:</a:t>
            </a:r>
          </a:p>
          <a:p>
            <a:r>
              <a:rPr lang="de-DE" sz="1200" b="1" dirty="0">
                <a:latin typeface="+mj-lt"/>
              </a:rPr>
              <a:t>;; -&gt;&gt;HEADER&lt;&lt;- </a:t>
            </a:r>
            <a:r>
              <a:rPr lang="de-DE" sz="1200" b="1" dirty="0" err="1">
                <a:latin typeface="+mj-lt"/>
              </a:rPr>
              <a:t>opcode</a:t>
            </a:r>
            <a:r>
              <a:rPr lang="de-DE" sz="1200" b="1" dirty="0">
                <a:latin typeface="+mj-lt"/>
              </a:rPr>
              <a:t>: QUERY, </a:t>
            </a:r>
            <a:r>
              <a:rPr lang="de-DE" sz="1200" b="1" dirty="0" err="1">
                <a:latin typeface="+mj-lt"/>
              </a:rPr>
              <a:t>status</a:t>
            </a:r>
            <a:r>
              <a:rPr lang="de-DE" sz="1200" b="1" dirty="0">
                <a:latin typeface="+mj-lt"/>
              </a:rPr>
              <a:t>: NOERROR, </a:t>
            </a:r>
            <a:r>
              <a:rPr lang="de-DE" sz="1200" b="1" dirty="0" err="1">
                <a:latin typeface="+mj-lt"/>
              </a:rPr>
              <a:t>id</a:t>
            </a:r>
            <a:r>
              <a:rPr lang="de-DE" sz="1200" b="1" dirty="0">
                <a:latin typeface="+mj-lt"/>
              </a:rPr>
              <a:t>: 2936</a:t>
            </a:r>
          </a:p>
          <a:p>
            <a:r>
              <a:rPr lang="de-DE" sz="1200" b="1" dirty="0">
                <a:latin typeface="+mj-lt"/>
              </a:rPr>
              <a:t>;; </a:t>
            </a:r>
            <a:r>
              <a:rPr lang="de-DE" sz="1200" b="1" dirty="0" err="1">
                <a:latin typeface="+mj-lt"/>
              </a:rPr>
              <a:t>flags</a:t>
            </a:r>
            <a:r>
              <a:rPr lang="de-DE" sz="1200" b="1" dirty="0">
                <a:latin typeface="+mj-lt"/>
              </a:rPr>
              <a:t>: </a:t>
            </a:r>
            <a:r>
              <a:rPr lang="de-DE" sz="1200" b="1" dirty="0" err="1">
                <a:latin typeface="+mj-lt"/>
              </a:rPr>
              <a:t>qr</a:t>
            </a:r>
            <a:r>
              <a:rPr lang="de-DE" sz="1200" b="1" dirty="0">
                <a:latin typeface="+mj-lt"/>
              </a:rPr>
              <a:t> </a:t>
            </a:r>
            <a:r>
              <a:rPr lang="de-DE" sz="1200" b="1" dirty="0" err="1">
                <a:latin typeface="+mj-lt"/>
              </a:rPr>
              <a:t>rd</a:t>
            </a:r>
            <a:r>
              <a:rPr lang="de-DE" sz="1200" b="1" dirty="0">
                <a:latin typeface="+mj-lt"/>
              </a:rPr>
              <a:t> </a:t>
            </a:r>
            <a:r>
              <a:rPr lang="de-DE" sz="1200" b="1" dirty="0" err="1">
                <a:latin typeface="+mj-lt"/>
              </a:rPr>
              <a:t>ra</a:t>
            </a:r>
            <a:r>
              <a:rPr lang="de-DE" sz="1200" b="1" dirty="0">
                <a:latin typeface="+mj-lt"/>
              </a:rPr>
              <a:t>; QUERY: 1, ANSWER: 1, AUTHORITY: 0, ADDITIONAL: 0</a:t>
            </a:r>
          </a:p>
          <a:p>
            <a:endParaRPr lang="de-DE" sz="1200" b="1" dirty="0">
              <a:latin typeface="+mj-lt"/>
            </a:endParaRPr>
          </a:p>
          <a:p>
            <a:r>
              <a:rPr lang="de-DE" sz="1200" b="1" dirty="0">
                <a:latin typeface="+mj-lt"/>
              </a:rPr>
              <a:t>;; QUESTION SECTION:</a:t>
            </a:r>
          </a:p>
          <a:p>
            <a:r>
              <a:rPr lang="de-DE" sz="1200" b="1" dirty="0">
                <a:latin typeface="+mj-lt"/>
              </a:rPr>
              <a:t>;hackerspace-bremen.de.         IN      MX</a:t>
            </a:r>
          </a:p>
          <a:p>
            <a:endParaRPr lang="de-DE" sz="1200" b="1" dirty="0">
              <a:latin typeface="+mj-lt"/>
            </a:endParaRPr>
          </a:p>
          <a:p>
            <a:r>
              <a:rPr lang="de-DE" sz="1200" b="1" dirty="0">
                <a:solidFill>
                  <a:srgbClr val="FF0000"/>
                </a:solidFill>
                <a:latin typeface="+mj-lt"/>
              </a:rPr>
              <a:t>;; ANSWER SECTION:</a:t>
            </a:r>
          </a:p>
          <a:p>
            <a:r>
              <a:rPr lang="de-DE" sz="1200" b="1" dirty="0">
                <a:solidFill>
                  <a:srgbClr val="FF0000"/>
                </a:solidFill>
                <a:latin typeface="+mj-lt"/>
              </a:rPr>
              <a:t>hackerspace-bremen.de.  7199    IN      MX      1 mail.hackerspace-bremen.de.</a:t>
            </a:r>
          </a:p>
          <a:p>
            <a:endParaRPr lang="de-DE" sz="1200" b="1" dirty="0">
              <a:latin typeface="+mj-lt"/>
            </a:endParaRPr>
          </a:p>
          <a:p>
            <a:r>
              <a:rPr lang="de-DE" sz="1200" b="1" dirty="0">
                <a:latin typeface="+mj-lt"/>
              </a:rPr>
              <a:t>;; Query time: 36 </a:t>
            </a:r>
            <a:r>
              <a:rPr lang="de-DE" sz="1200" b="1" dirty="0" err="1">
                <a:latin typeface="+mj-lt"/>
              </a:rPr>
              <a:t>msec</a:t>
            </a:r>
            <a:endParaRPr lang="de-DE" sz="1200" b="1" dirty="0">
              <a:latin typeface="+mj-lt"/>
            </a:endParaRPr>
          </a:p>
          <a:p>
            <a:r>
              <a:rPr lang="de-DE" sz="1200" b="1" dirty="0">
                <a:latin typeface="+mj-lt"/>
              </a:rPr>
              <a:t>;; SERVER: 8.8.8.8#53(8.8.8.8)</a:t>
            </a:r>
          </a:p>
          <a:p>
            <a:r>
              <a:rPr lang="de-DE" sz="1200" b="1" dirty="0">
                <a:latin typeface="+mj-lt"/>
              </a:rPr>
              <a:t>;; WHEN: Mon Mar 31 18:43:41 2014</a:t>
            </a:r>
          </a:p>
          <a:p>
            <a:r>
              <a:rPr lang="de-DE" sz="1200" b="1" dirty="0">
                <a:latin typeface="+mj-lt"/>
              </a:rPr>
              <a:t>;; MSG SIZE  </a:t>
            </a:r>
            <a:r>
              <a:rPr lang="de-DE" sz="1200" b="1" dirty="0" err="1">
                <a:latin typeface="+mj-lt"/>
              </a:rPr>
              <a:t>rcvd</a:t>
            </a:r>
            <a:r>
              <a:rPr lang="de-DE" sz="1200" b="1" dirty="0">
                <a:latin typeface="+mj-lt"/>
              </a:rPr>
              <a:t>: 60</a:t>
            </a:r>
          </a:p>
          <a:p>
            <a:endParaRPr lang="de-DE" sz="1200" b="1" dirty="0">
              <a:latin typeface="+mj-lt"/>
            </a:endParaRPr>
          </a:p>
          <a:p>
            <a:r>
              <a:rPr lang="de-DE" sz="1200" b="1" dirty="0">
                <a:latin typeface="+mj-lt"/>
              </a:rPr>
              <a:t>root@vserver1:~#</a:t>
            </a:r>
          </a:p>
        </p:txBody>
      </p:sp>
      <p:cxnSp>
        <p:nvCxnSpPr>
          <p:cNvPr id="5" name="Gerade Verbindung mit Pfeil 4"/>
          <p:cNvCxnSpPr>
            <a:stCxn id="6" idx="2"/>
          </p:cNvCxnSpPr>
          <p:nvPr/>
        </p:nvCxnSpPr>
        <p:spPr bwMode="auto">
          <a:xfrm flipH="1">
            <a:off x="4432300" y="1220151"/>
            <a:ext cx="320961" cy="519749"/>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Textfeld 5"/>
          <p:cNvSpPr txBox="1"/>
          <p:nvPr/>
        </p:nvSpPr>
        <p:spPr>
          <a:xfrm>
            <a:off x="3278338" y="912374"/>
            <a:ext cx="2949846" cy="307777"/>
          </a:xfrm>
          <a:prstGeom prst="rect">
            <a:avLst/>
          </a:prstGeom>
          <a:noFill/>
        </p:spPr>
        <p:txBody>
          <a:bodyPr wrap="none" rtlCol="0">
            <a:spAutoFit/>
          </a:bodyPr>
          <a:lstStyle/>
          <a:p>
            <a:r>
              <a:rPr lang="de-DE" sz="1400" dirty="0" smtClean="0"/>
              <a:t>Abzufragender Host-/Domainname</a:t>
            </a:r>
            <a:endParaRPr lang="de-DE" sz="1400" dirty="0"/>
          </a:p>
        </p:txBody>
      </p:sp>
      <p:cxnSp>
        <p:nvCxnSpPr>
          <p:cNvPr id="7" name="Gerade Verbindung mit Pfeil 6"/>
          <p:cNvCxnSpPr>
            <a:stCxn id="8" idx="2"/>
          </p:cNvCxnSpPr>
          <p:nvPr/>
        </p:nvCxnSpPr>
        <p:spPr bwMode="auto">
          <a:xfrm flipH="1">
            <a:off x="6069140" y="1220150"/>
            <a:ext cx="1374281" cy="51975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8" name="Textfeld 7"/>
          <p:cNvSpPr txBox="1"/>
          <p:nvPr/>
        </p:nvSpPr>
        <p:spPr>
          <a:xfrm>
            <a:off x="6228184" y="912373"/>
            <a:ext cx="2430474" cy="307777"/>
          </a:xfrm>
          <a:prstGeom prst="rect">
            <a:avLst/>
          </a:prstGeom>
          <a:noFill/>
        </p:spPr>
        <p:txBody>
          <a:bodyPr wrap="none" rtlCol="0">
            <a:spAutoFit/>
          </a:bodyPr>
          <a:lstStyle/>
          <a:p>
            <a:r>
              <a:rPr lang="de-DE" sz="1400" dirty="0" smtClean="0"/>
              <a:t>Zu befragender Nameserver</a:t>
            </a:r>
            <a:endParaRPr lang="de-DE" sz="1400" dirty="0"/>
          </a:p>
        </p:txBody>
      </p:sp>
      <p:cxnSp>
        <p:nvCxnSpPr>
          <p:cNvPr id="12" name="Gerade Verbindung mit Pfeil 11"/>
          <p:cNvCxnSpPr>
            <a:stCxn id="13" idx="2"/>
          </p:cNvCxnSpPr>
          <p:nvPr/>
        </p:nvCxnSpPr>
        <p:spPr bwMode="auto">
          <a:xfrm>
            <a:off x="2247657" y="1216497"/>
            <a:ext cx="838443" cy="523403"/>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3" name="Textfeld 12"/>
          <p:cNvSpPr txBox="1"/>
          <p:nvPr/>
        </p:nvSpPr>
        <p:spPr>
          <a:xfrm>
            <a:off x="1291465" y="908720"/>
            <a:ext cx="1912383" cy="307777"/>
          </a:xfrm>
          <a:prstGeom prst="rect">
            <a:avLst/>
          </a:prstGeom>
          <a:noFill/>
        </p:spPr>
        <p:txBody>
          <a:bodyPr wrap="none" rtlCol="0">
            <a:spAutoFit/>
          </a:bodyPr>
          <a:lstStyle/>
          <a:p>
            <a:r>
              <a:rPr lang="de-DE" sz="1400" dirty="0" err="1" smtClean="0"/>
              <a:t>Resource</a:t>
            </a:r>
            <a:r>
              <a:rPr lang="de-DE" sz="1400" dirty="0" smtClean="0"/>
              <a:t> </a:t>
            </a:r>
            <a:r>
              <a:rPr lang="de-DE" sz="1400" dirty="0" err="1" smtClean="0"/>
              <a:t>Record</a:t>
            </a:r>
            <a:r>
              <a:rPr lang="de-DE" sz="1400" dirty="0" smtClean="0"/>
              <a:t> Typ</a:t>
            </a:r>
            <a:endParaRPr lang="de-DE" sz="1400" dirty="0"/>
          </a:p>
        </p:txBody>
      </p:sp>
      <p:pic>
        <p:nvPicPr>
          <p:cNvPr id="22" name="Grafi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608" y="4272291"/>
            <a:ext cx="1010035" cy="1196796"/>
          </a:xfrm>
          <a:prstGeom prst="rect">
            <a:avLst/>
          </a:prstGeom>
        </p:spPr>
      </p:pic>
    </p:spTree>
    <p:extLst>
      <p:ext uri="{BB962C8B-B14F-4D97-AF65-F5344CB8AC3E}">
        <p14:creationId xmlns:p14="http://schemas.microsoft.com/office/powerpoint/2010/main" val="38323408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nslookup</a:t>
            </a:r>
            <a:endParaRPr lang="de-DE" dirty="0"/>
          </a:p>
        </p:txBody>
      </p:sp>
      <p:sp>
        <p:nvSpPr>
          <p:cNvPr id="4" name="Rechteck 3"/>
          <p:cNvSpPr/>
          <p:nvPr/>
        </p:nvSpPr>
        <p:spPr>
          <a:xfrm>
            <a:off x="1043608" y="2282096"/>
            <a:ext cx="6552728" cy="1938992"/>
          </a:xfrm>
          <a:prstGeom prst="rect">
            <a:avLst/>
          </a:prstGeom>
          <a:noFill/>
          <a:ln w="25400">
            <a:solidFill>
              <a:srgbClr val="808080"/>
            </a:solidFill>
          </a:ln>
        </p:spPr>
        <p:txBody>
          <a:bodyPr wrap="square">
            <a:spAutoFit/>
          </a:bodyPr>
          <a:lstStyle/>
          <a:p>
            <a:r>
              <a:rPr lang="de-DE" sz="1200" b="1" dirty="0">
                <a:latin typeface="+mj-lt"/>
              </a:rPr>
              <a:t>C:\Users\jbr&gt;</a:t>
            </a:r>
            <a:r>
              <a:rPr lang="de-DE" sz="1200" b="1" dirty="0">
                <a:solidFill>
                  <a:srgbClr val="FF0000"/>
                </a:solidFill>
                <a:latin typeface="+mj-lt"/>
              </a:rPr>
              <a:t>nslookup hackerspace-bremen.de 8.8.8.8</a:t>
            </a:r>
          </a:p>
          <a:p>
            <a:r>
              <a:rPr lang="de-DE" sz="1200" b="1" dirty="0">
                <a:latin typeface="+mj-lt"/>
              </a:rPr>
              <a:t>Server:  google-public-dns-a.google.com</a:t>
            </a:r>
          </a:p>
          <a:p>
            <a:r>
              <a:rPr lang="de-DE" sz="1200" b="1" dirty="0" err="1">
                <a:latin typeface="+mj-lt"/>
              </a:rPr>
              <a:t>Address</a:t>
            </a:r>
            <a:r>
              <a:rPr lang="de-DE" sz="1200" b="1" dirty="0">
                <a:latin typeface="+mj-lt"/>
              </a:rPr>
              <a:t>:  8.8.8.8</a:t>
            </a:r>
          </a:p>
          <a:p>
            <a:endParaRPr lang="de-DE" sz="1200" b="1" dirty="0">
              <a:latin typeface="+mj-lt"/>
            </a:endParaRPr>
          </a:p>
          <a:p>
            <a:r>
              <a:rPr lang="de-DE" sz="1200" b="1" dirty="0">
                <a:latin typeface="+mj-lt"/>
              </a:rPr>
              <a:t>Nicht autorisierende Antwort:</a:t>
            </a:r>
          </a:p>
          <a:p>
            <a:r>
              <a:rPr lang="de-DE" sz="1200" b="1" dirty="0">
                <a:solidFill>
                  <a:srgbClr val="FF0000"/>
                </a:solidFill>
                <a:latin typeface="+mj-lt"/>
              </a:rPr>
              <a:t>Name:    hackerspace-bremen.de</a:t>
            </a:r>
          </a:p>
          <a:p>
            <a:r>
              <a:rPr lang="de-DE" sz="1200" b="1" dirty="0" err="1">
                <a:solidFill>
                  <a:srgbClr val="FF0000"/>
                </a:solidFill>
                <a:latin typeface="+mj-lt"/>
              </a:rPr>
              <a:t>Address</a:t>
            </a:r>
            <a:r>
              <a:rPr lang="de-DE" sz="1200" b="1" dirty="0">
                <a:solidFill>
                  <a:srgbClr val="FF0000"/>
                </a:solidFill>
                <a:latin typeface="+mj-lt"/>
              </a:rPr>
              <a:t>:  195.90.16.110</a:t>
            </a:r>
          </a:p>
          <a:p>
            <a:endParaRPr lang="de-DE" sz="1200" b="1" dirty="0">
              <a:latin typeface="+mj-lt"/>
            </a:endParaRPr>
          </a:p>
          <a:p>
            <a:endParaRPr lang="de-DE" sz="1200" b="1" dirty="0">
              <a:latin typeface="+mj-lt"/>
            </a:endParaRPr>
          </a:p>
          <a:p>
            <a:r>
              <a:rPr lang="de-DE" sz="1200" b="1" dirty="0">
                <a:latin typeface="+mj-lt"/>
              </a:rPr>
              <a:t>C:\Users\jbr&gt;</a:t>
            </a:r>
          </a:p>
        </p:txBody>
      </p:sp>
      <p:cxnSp>
        <p:nvCxnSpPr>
          <p:cNvPr id="5" name="Gerade Verbindung mit Pfeil 4"/>
          <p:cNvCxnSpPr>
            <a:stCxn id="6" idx="2"/>
          </p:cNvCxnSpPr>
          <p:nvPr/>
        </p:nvCxnSpPr>
        <p:spPr bwMode="auto">
          <a:xfrm>
            <a:off x="3482007" y="1801439"/>
            <a:ext cx="607393" cy="545149"/>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Textfeld 5"/>
          <p:cNvSpPr txBox="1"/>
          <p:nvPr/>
        </p:nvSpPr>
        <p:spPr>
          <a:xfrm>
            <a:off x="2007084" y="1493662"/>
            <a:ext cx="2949846" cy="307777"/>
          </a:xfrm>
          <a:prstGeom prst="rect">
            <a:avLst/>
          </a:prstGeom>
          <a:noFill/>
        </p:spPr>
        <p:txBody>
          <a:bodyPr wrap="none" rtlCol="0">
            <a:spAutoFit/>
          </a:bodyPr>
          <a:lstStyle/>
          <a:p>
            <a:r>
              <a:rPr lang="de-DE" sz="1400" dirty="0" smtClean="0"/>
              <a:t>Abzufragender Host-/Domainname</a:t>
            </a:r>
            <a:endParaRPr lang="de-DE" sz="1400" dirty="0"/>
          </a:p>
        </p:txBody>
      </p:sp>
      <p:cxnSp>
        <p:nvCxnSpPr>
          <p:cNvPr id="7" name="Gerade Verbindung mit Pfeil 6"/>
          <p:cNvCxnSpPr>
            <a:stCxn id="8" idx="2"/>
          </p:cNvCxnSpPr>
          <p:nvPr/>
        </p:nvCxnSpPr>
        <p:spPr bwMode="auto">
          <a:xfrm flipH="1">
            <a:off x="5781108" y="1801438"/>
            <a:ext cx="1374281" cy="51975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8" name="Textfeld 7"/>
          <p:cNvSpPr txBox="1"/>
          <p:nvPr/>
        </p:nvSpPr>
        <p:spPr>
          <a:xfrm>
            <a:off x="5940152" y="1493661"/>
            <a:ext cx="2430474" cy="307777"/>
          </a:xfrm>
          <a:prstGeom prst="rect">
            <a:avLst/>
          </a:prstGeom>
          <a:noFill/>
        </p:spPr>
        <p:txBody>
          <a:bodyPr wrap="none" rtlCol="0">
            <a:spAutoFit/>
          </a:bodyPr>
          <a:lstStyle/>
          <a:p>
            <a:r>
              <a:rPr lang="de-DE" sz="1400" dirty="0" smtClean="0"/>
              <a:t>Zu befragender Nameserver</a:t>
            </a:r>
            <a:endParaRPr lang="de-DE" sz="1400"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585" y="4365104"/>
            <a:ext cx="1248029" cy="1110746"/>
          </a:xfrm>
          <a:prstGeom prst="rect">
            <a:avLst/>
          </a:prstGeom>
        </p:spPr>
      </p:pic>
    </p:spTree>
    <p:extLst>
      <p:ext uri="{BB962C8B-B14F-4D97-AF65-F5344CB8AC3E}">
        <p14:creationId xmlns:p14="http://schemas.microsoft.com/office/powerpoint/2010/main" val="733239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nslookup</a:t>
            </a:r>
            <a:endParaRPr lang="de-DE" dirty="0"/>
          </a:p>
        </p:txBody>
      </p:sp>
      <p:sp>
        <p:nvSpPr>
          <p:cNvPr id="4" name="Rechteck 3"/>
          <p:cNvSpPr/>
          <p:nvPr/>
        </p:nvSpPr>
        <p:spPr>
          <a:xfrm>
            <a:off x="1043608" y="2250738"/>
            <a:ext cx="6552728" cy="1754326"/>
          </a:xfrm>
          <a:prstGeom prst="rect">
            <a:avLst/>
          </a:prstGeom>
          <a:noFill/>
          <a:ln w="25400">
            <a:solidFill>
              <a:srgbClr val="808080"/>
            </a:solidFill>
          </a:ln>
        </p:spPr>
        <p:txBody>
          <a:bodyPr wrap="square">
            <a:spAutoFit/>
          </a:bodyPr>
          <a:lstStyle/>
          <a:p>
            <a:r>
              <a:rPr lang="de-DE" sz="1200" b="1" dirty="0">
                <a:latin typeface="+mj-lt"/>
              </a:rPr>
              <a:t>C:\Users\jbr&gt;nslookup </a:t>
            </a:r>
            <a:r>
              <a:rPr lang="de-DE" sz="1200" b="1" dirty="0">
                <a:solidFill>
                  <a:srgbClr val="FF0000"/>
                </a:solidFill>
                <a:latin typeface="+mj-lt"/>
              </a:rPr>
              <a:t>-type=mx hackerspace-bremen.de 8.8.8.8</a:t>
            </a:r>
          </a:p>
          <a:p>
            <a:r>
              <a:rPr lang="de-DE" sz="1200" b="1" dirty="0">
                <a:latin typeface="+mj-lt"/>
              </a:rPr>
              <a:t>Server:  google-public-dns-a.google.com</a:t>
            </a:r>
          </a:p>
          <a:p>
            <a:r>
              <a:rPr lang="de-DE" sz="1200" b="1" dirty="0" err="1">
                <a:latin typeface="+mj-lt"/>
              </a:rPr>
              <a:t>Address</a:t>
            </a:r>
            <a:r>
              <a:rPr lang="de-DE" sz="1200" b="1" dirty="0">
                <a:latin typeface="+mj-lt"/>
              </a:rPr>
              <a:t>:  8.8.8.8</a:t>
            </a:r>
          </a:p>
          <a:p>
            <a:endParaRPr lang="de-DE" sz="1200" b="1" dirty="0">
              <a:latin typeface="+mj-lt"/>
            </a:endParaRPr>
          </a:p>
          <a:p>
            <a:r>
              <a:rPr lang="de-DE" sz="1200" b="1" dirty="0">
                <a:latin typeface="+mj-lt"/>
              </a:rPr>
              <a:t>Nicht autorisierende Antwort:</a:t>
            </a:r>
          </a:p>
          <a:p>
            <a:r>
              <a:rPr lang="de-DE" sz="1200" b="1" dirty="0">
                <a:solidFill>
                  <a:srgbClr val="FF0000"/>
                </a:solidFill>
                <a:latin typeface="+mj-lt"/>
              </a:rPr>
              <a:t>hackerspace-bremen.de   MX </a:t>
            </a:r>
            <a:r>
              <a:rPr lang="de-DE" sz="1200" b="1" dirty="0" err="1">
                <a:solidFill>
                  <a:srgbClr val="FF0000"/>
                </a:solidFill>
                <a:latin typeface="+mj-lt"/>
              </a:rPr>
              <a:t>preference</a:t>
            </a:r>
            <a:r>
              <a:rPr lang="de-DE" sz="1200" b="1" dirty="0">
                <a:solidFill>
                  <a:srgbClr val="FF0000"/>
                </a:solidFill>
                <a:latin typeface="+mj-lt"/>
              </a:rPr>
              <a:t> = 1, mail </a:t>
            </a:r>
            <a:r>
              <a:rPr lang="de-DE" sz="1200" b="1" dirty="0" err="1">
                <a:solidFill>
                  <a:srgbClr val="FF0000"/>
                </a:solidFill>
                <a:latin typeface="+mj-lt"/>
              </a:rPr>
              <a:t>exchanger</a:t>
            </a:r>
            <a:r>
              <a:rPr lang="de-DE" sz="1200" b="1" dirty="0">
                <a:solidFill>
                  <a:srgbClr val="FF0000"/>
                </a:solidFill>
                <a:latin typeface="+mj-lt"/>
              </a:rPr>
              <a:t> = mail.hackerspace-bremen.de</a:t>
            </a:r>
          </a:p>
          <a:p>
            <a:endParaRPr lang="de-DE" sz="1200" b="1" dirty="0">
              <a:latin typeface="+mj-lt"/>
            </a:endParaRPr>
          </a:p>
          <a:p>
            <a:r>
              <a:rPr lang="de-DE" sz="1200" b="1" dirty="0">
                <a:latin typeface="+mj-lt"/>
              </a:rPr>
              <a:t>C:\Users\jbr&gt;</a:t>
            </a:r>
          </a:p>
        </p:txBody>
      </p:sp>
      <p:cxnSp>
        <p:nvCxnSpPr>
          <p:cNvPr id="5" name="Gerade Verbindung mit Pfeil 4"/>
          <p:cNvCxnSpPr>
            <a:stCxn id="6" idx="2"/>
          </p:cNvCxnSpPr>
          <p:nvPr/>
        </p:nvCxnSpPr>
        <p:spPr bwMode="auto">
          <a:xfrm flipH="1">
            <a:off x="4737100" y="1770081"/>
            <a:ext cx="16161" cy="519749"/>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Textfeld 5"/>
          <p:cNvSpPr txBox="1"/>
          <p:nvPr/>
        </p:nvSpPr>
        <p:spPr>
          <a:xfrm>
            <a:off x="3278338" y="1462304"/>
            <a:ext cx="2949846" cy="307777"/>
          </a:xfrm>
          <a:prstGeom prst="rect">
            <a:avLst/>
          </a:prstGeom>
          <a:noFill/>
        </p:spPr>
        <p:txBody>
          <a:bodyPr wrap="none" rtlCol="0">
            <a:spAutoFit/>
          </a:bodyPr>
          <a:lstStyle/>
          <a:p>
            <a:r>
              <a:rPr lang="de-DE" sz="1400" dirty="0" smtClean="0"/>
              <a:t>Abzufragender Host-/Domainname</a:t>
            </a:r>
            <a:endParaRPr lang="de-DE" sz="1400" dirty="0"/>
          </a:p>
        </p:txBody>
      </p:sp>
      <p:cxnSp>
        <p:nvCxnSpPr>
          <p:cNvPr id="7" name="Gerade Verbindung mit Pfeil 6"/>
          <p:cNvCxnSpPr>
            <a:stCxn id="8" idx="2"/>
          </p:cNvCxnSpPr>
          <p:nvPr/>
        </p:nvCxnSpPr>
        <p:spPr bwMode="auto">
          <a:xfrm flipH="1">
            <a:off x="6642100" y="1770080"/>
            <a:ext cx="801321" cy="51975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8" name="Textfeld 7"/>
          <p:cNvSpPr txBox="1"/>
          <p:nvPr/>
        </p:nvSpPr>
        <p:spPr>
          <a:xfrm>
            <a:off x="6228184" y="1462303"/>
            <a:ext cx="2430474" cy="307777"/>
          </a:xfrm>
          <a:prstGeom prst="rect">
            <a:avLst/>
          </a:prstGeom>
          <a:noFill/>
        </p:spPr>
        <p:txBody>
          <a:bodyPr wrap="none" rtlCol="0">
            <a:spAutoFit/>
          </a:bodyPr>
          <a:lstStyle/>
          <a:p>
            <a:r>
              <a:rPr lang="de-DE" sz="1400" dirty="0" smtClean="0"/>
              <a:t>Zu befragender Nameserver</a:t>
            </a:r>
            <a:endParaRPr lang="de-DE" sz="1400" dirty="0"/>
          </a:p>
        </p:txBody>
      </p:sp>
      <p:cxnSp>
        <p:nvCxnSpPr>
          <p:cNvPr id="9" name="Gerade Verbindung mit Pfeil 8"/>
          <p:cNvCxnSpPr>
            <a:stCxn id="10" idx="2"/>
          </p:cNvCxnSpPr>
          <p:nvPr/>
        </p:nvCxnSpPr>
        <p:spPr bwMode="auto">
          <a:xfrm>
            <a:off x="2247657" y="1766427"/>
            <a:ext cx="1030681" cy="523403"/>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0" name="Textfeld 9"/>
          <p:cNvSpPr txBox="1"/>
          <p:nvPr/>
        </p:nvSpPr>
        <p:spPr>
          <a:xfrm>
            <a:off x="1291465" y="1458650"/>
            <a:ext cx="1912383" cy="307777"/>
          </a:xfrm>
          <a:prstGeom prst="rect">
            <a:avLst/>
          </a:prstGeom>
          <a:noFill/>
        </p:spPr>
        <p:txBody>
          <a:bodyPr wrap="none" rtlCol="0">
            <a:spAutoFit/>
          </a:bodyPr>
          <a:lstStyle/>
          <a:p>
            <a:r>
              <a:rPr lang="de-DE" sz="1400" dirty="0" err="1" smtClean="0"/>
              <a:t>Resource</a:t>
            </a:r>
            <a:r>
              <a:rPr lang="de-DE" sz="1400" dirty="0" smtClean="0"/>
              <a:t> </a:t>
            </a:r>
            <a:r>
              <a:rPr lang="de-DE" sz="1400" dirty="0" err="1" smtClean="0"/>
              <a:t>Record</a:t>
            </a:r>
            <a:r>
              <a:rPr lang="de-DE" sz="1400" dirty="0" smtClean="0"/>
              <a:t> Typ</a:t>
            </a:r>
            <a:endParaRPr lang="de-DE" sz="1400" dirty="0"/>
          </a:p>
        </p:txBody>
      </p:sp>
      <p:pic>
        <p:nvPicPr>
          <p:cNvPr id="14" name="Grafik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585" y="4365104"/>
            <a:ext cx="1248029" cy="1110746"/>
          </a:xfrm>
          <a:prstGeom prst="rect">
            <a:avLst/>
          </a:prstGeom>
        </p:spPr>
      </p:pic>
    </p:spTree>
    <p:extLst>
      <p:ext uri="{BB962C8B-B14F-4D97-AF65-F5344CB8AC3E}">
        <p14:creationId xmlns:p14="http://schemas.microsoft.com/office/powerpoint/2010/main" val="2841603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whois</a:t>
            </a:r>
            <a:endParaRPr lang="de-DE" dirty="0"/>
          </a:p>
        </p:txBody>
      </p:sp>
      <p:sp>
        <p:nvSpPr>
          <p:cNvPr id="3" name="Inhaltsplatzhalter 2"/>
          <p:cNvSpPr>
            <a:spLocks noGrp="1"/>
          </p:cNvSpPr>
          <p:nvPr>
            <p:ph idx="1"/>
          </p:nvPr>
        </p:nvSpPr>
        <p:spPr/>
        <p:txBody>
          <a:bodyPr/>
          <a:lstStyle/>
          <a:p>
            <a:r>
              <a:rPr lang="de-DE" dirty="0" smtClean="0"/>
              <a:t>Abfragen</a:t>
            </a:r>
          </a:p>
          <a:p>
            <a:pPr lvl="1"/>
            <a:r>
              <a:rPr lang="de-DE" dirty="0" smtClean="0"/>
              <a:t>der Inhaber- und sonstigen Kontaktdaten</a:t>
            </a:r>
          </a:p>
          <a:p>
            <a:pPr lvl="1"/>
            <a:r>
              <a:rPr lang="de-DE" dirty="0" smtClean="0"/>
              <a:t>der Zuständigen </a:t>
            </a:r>
            <a:r>
              <a:rPr lang="de-DE" dirty="0" err="1" smtClean="0"/>
              <a:t>authoritative</a:t>
            </a:r>
            <a:r>
              <a:rPr lang="de-DE" dirty="0" smtClean="0"/>
              <a:t> Nameserver</a:t>
            </a:r>
          </a:p>
          <a:p>
            <a:pPr lvl="1"/>
            <a:r>
              <a:rPr lang="de-DE" dirty="0" smtClean="0"/>
              <a:t>des Reservierungsstatus</a:t>
            </a:r>
          </a:p>
          <a:p>
            <a:pPr lvl="1"/>
            <a:endParaRPr lang="de-DE" dirty="0"/>
          </a:p>
          <a:p>
            <a:r>
              <a:rPr lang="de-DE" dirty="0" smtClean="0"/>
              <a:t>Unter Linux als Kommandozeilenwerkzeug standardmäßig verfügbar</a:t>
            </a:r>
          </a:p>
          <a:p>
            <a:r>
              <a:rPr lang="de-DE" dirty="0" smtClean="0"/>
              <a:t>Unter Linux als </a:t>
            </a:r>
            <a:r>
              <a:rPr lang="de-DE" dirty="0"/>
              <a:t>Download verfügbar</a:t>
            </a:r>
            <a:br>
              <a:rPr lang="de-DE" dirty="0"/>
            </a:br>
            <a:r>
              <a:rPr lang="de-DE" dirty="0">
                <a:hlinkClick r:id="rId2"/>
              </a:rPr>
              <a:t>http://</a:t>
            </a:r>
            <a:r>
              <a:rPr lang="de-DE" dirty="0" smtClean="0">
                <a:hlinkClick r:id="rId2"/>
              </a:rPr>
              <a:t>technet.microsoft.com/de-de/sysinternals/bb897435.aspx</a:t>
            </a:r>
            <a:endParaRPr lang="de-DE" dirty="0" smtClean="0"/>
          </a:p>
          <a:p>
            <a:endParaRPr lang="de-DE" dirty="0"/>
          </a:p>
          <a:p>
            <a:r>
              <a:rPr lang="de-DE" dirty="0" smtClean="0"/>
              <a:t>Alternativ: Webdienst des jeweiligen NIC</a:t>
            </a:r>
          </a:p>
          <a:p>
            <a:pPr lvl="1"/>
            <a:r>
              <a:rPr lang="de-DE" dirty="0" smtClean="0"/>
              <a:t>Teils mit ausführlicheren Informationen (z.B. </a:t>
            </a:r>
            <a:r>
              <a:rPr lang="de-DE" dirty="0" err="1" smtClean="0"/>
              <a:t>DeNIC</a:t>
            </a:r>
            <a:r>
              <a:rPr lang="de-DE" dirty="0" smtClean="0"/>
              <a:t>)</a:t>
            </a:r>
            <a:endParaRPr lang="de-DE" dirty="0"/>
          </a:p>
        </p:txBody>
      </p:sp>
    </p:spTree>
    <p:extLst>
      <p:ext uri="{BB962C8B-B14F-4D97-AF65-F5344CB8AC3E}">
        <p14:creationId xmlns:p14="http://schemas.microsoft.com/office/powerpoint/2010/main" val="17237498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a:t>
            </a:r>
            <a:r>
              <a:rPr lang="de-DE" dirty="0" err="1" smtClean="0"/>
              <a:t>hois</a:t>
            </a:r>
            <a:r>
              <a:rPr lang="de-DE" dirty="0" smtClean="0"/>
              <a:t> via </a:t>
            </a:r>
            <a:r>
              <a:rPr lang="de-DE" dirty="0" err="1" smtClean="0"/>
              <a:t>DeNIC</a:t>
            </a:r>
            <a:r>
              <a:rPr lang="de-DE" dirty="0" smtClean="0"/>
              <a:t>-Website</a:t>
            </a:r>
            <a:endParaRPr lang="de-DE" dirty="0"/>
          </a:p>
        </p:txBody>
      </p:sp>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204" t="23938" r="49442" b="43663"/>
          <a:stretch/>
        </p:blipFill>
        <p:spPr bwMode="auto">
          <a:xfrm>
            <a:off x="539552" y="1070196"/>
            <a:ext cx="4276140" cy="473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204" t="57199" r="49442" b="5575"/>
          <a:stretch/>
        </p:blipFill>
        <p:spPr bwMode="auto">
          <a:xfrm>
            <a:off x="4961338" y="928058"/>
            <a:ext cx="4003150" cy="5093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579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Domain Name System</a:t>
            </a:r>
            <a:endParaRPr lang="de-DE" dirty="0"/>
          </a:p>
        </p:txBody>
      </p:sp>
      <p:sp>
        <p:nvSpPr>
          <p:cNvPr id="3" name="Inhaltsplatzhalter 2"/>
          <p:cNvSpPr>
            <a:spLocks noGrp="1"/>
          </p:cNvSpPr>
          <p:nvPr>
            <p:ph idx="1"/>
          </p:nvPr>
        </p:nvSpPr>
        <p:spPr>
          <a:xfrm>
            <a:off x="720725" y="1384300"/>
            <a:ext cx="5435451" cy="4330700"/>
          </a:xfrm>
        </p:spPr>
        <p:txBody>
          <a:bodyPr/>
          <a:lstStyle/>
          <a:p>
            <a:r>
              <a:rPr lang="de-DE" dirty="0" smtClean="0"/>
              <a:t>Ablösung durch verteiltes, hierarchisches</a:t>
            </a:r>
            <a:br>
              <a:rPr lang="de-DE" dirty="0" smtClean="0"/>
            </a:br>
            <a:r>
              <a:rPr lang="de-DE" dirty="0" smtClean="0"/>
              <a:t>Datenbanksystem – </a:t>
            </a:r>
            <a:r>
              <a:rPr lang="de-DE" dirty="0"/>
              <a:t>Domain Name System, </a:t>
            </a:r>
            <a:r>
              <a:rPr lang="de-DE" dirty="0" smtClean="0"/>
              <a:t>kurz: DNS</a:t>
            </a:r>
          </a:p>
          <a:p>
            <a:r>
              <a:rPr lang="de-DE" dirty="0" smtClean="0"/>
              <a:t>„globales Telefonbuch der Hostnamen“</a:t>
            </a:r>
          </a:p>
          <a:p>
            <a:r>
              <a:rPr lang="de-DE" dirty="0" smtClean="0"/>
              <a:t>1983 </a:t>
            </a:r>
            <a:r>
              <a:rPr lang="de-DE" dirty="0"/>
              <a:t>von Paul </a:t>
            </a:r>
            <a:r>
              <a:rPr lang="de-DE" dirty="0" err="1"/>
              <a:t>Mockapetris</a:t>
            </a:r>
            <a:r>
              <a:rPr lang="de-DE" dirty="0"/>
              <a:t> </a:t>
            </a:r>
            <a:r>
              <a:rPr lang="de-DE" dirty="0" smtClean="0"/>
              <a:t>entworfen</a:t>
            </a:r>
          </a:p>
          <a:p>
            <a:r>
              <a:rPr lang="de-DE" dirty="0"/>
              <a:t>Aktuell definiert </a:t>
            </a:r>
            <a:r>
              <a:rPr lang="de-DE" dirty="0" smtClean="0"/>
              <a:t>in</a:t>
            </a:r>
            <a:br>
              <a:rPr lang="de-DE" dirty="0" smtClean="0"/>
            </a:br>
            <a:r>
              <a:rPr lang="de-DE" dirty="0" smtClean="0"/>
              <a:t>RFC </a:t>
            </a:r>
            <a:r>
              <a:rPr lang="de-DE" dirty="0"/>
              <a:t>1034 und RFC </a:t>
            </a:r>
            <a:r>
              <a:rPr lang="de-DE" dirty="0" smtClean="0"/>
              <a:t>1035</a:t>
            </a:r>
          </a:p>
        </p:txBody>
      </p:sp>
      <p:pic>
        <p:nvPicPr>
          <p:cNvPr id="1026" name="Picture 2" descr="C:\Users\jbr\Downloads\Dr_Paul_Mockapetris_Nominum_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412776"/>
            <a:ext cx="1872208"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514328" y="5701440"/>
            <a:ext cx="4525150" cy="276999"/>
          </a:xfrm>
          <a:prstGeom prst="rect">
            <a:avLst/>
          </a:prstGeom>
          <a:noFill/>
        </p:spPr>
        <p:txBody>
          <a:bodyPr wrap="none" rtlCol="0">
            <a:spAutoFit/>
          </a:bodyPr>
          <a:lstStyle/>
          <a:p>
            <a:r>
              <a:rPr lang="de-DE" sz="1200" dirty="0"/>
              <a:t>Bildquelle: http://www.pressebox.de/attachments/details/141608</a:t>
            </a:r>
          </a:p>
        </p:txBody>
      </p:sp>
    </p:spTree>
    <p:extLst>
      <p:ext uri="{BB962C8B-B14F-4D97-AF65-F5344CB8AC3E}">
        <p14:creationId xmlns:p14="http://schemas.microsoft.com/office/powerpoint/2010/main" val="1149832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whois</a:t>
            </a:r>
            <a:endParaRPr lang="de-DE" dirty="0"/>
          </a:p>
        </p:txBody>
      </p:sp>
      <p:sp>
        <p:nvSpPr>
          <p:cNvPr id="5" name="Rechteck 4"/>
          <p:cNvSpPr/>
          <p:nvPr/>
        </p:nvSpPr>
        <p:spPr>
          <a:xfrm>
            <a:off x="3851920" y="836712"/>
            <a:ext cx="4572000" cy="4893647"/>
          </a:xfrm>
          <a:prstGeom prst="rect">
            <a:avLst/>
          </a:prstGeom>
          <a:ln w="25400">
            <a:solidFill>
              <a:schemeClr val="tx1"/>
            </a:solidFill>
          </a:ln>
        </p:spPr>
        <p:txBody>
          <a:bodyPr>
            <a:spAutoFit/>
          </a:bodyPr>
          <a:lstStyle/>
          <a:p>
            <a:r>
              <a:rPr lang="en-US" sz="1200" b="1" dirty="0">
                <a:latin typeface="+mj-lt"/>
              </a:rPr>
              <a:t>root@vserver1:~# </a:t>
            </a:r>
            <a:r>
              <a:rPr lang="en-US" sz="1200" b="1" dirty="0" err="1">
                <a:latin typeface="+mj-lt"/>
              </a:rPr>
              <a:t>whois</a:t>
            </a:r>
            <a:r>
              <a:rPr lang="en-US" sz="1200" b="1" dirty="0">
                <a:latin typeface="+mj-lt"/>
              </a:rPr>
              <a:t> hackerspace-bremen.de</a:t>
            </a:r>
          </a:p>
          <a:p>
            <a:r>
              <a:rPr lang="en-US" sz="1200" b="1" dirty="0">
                <a:latin typeface="+mj-lt"/>
              </a:rPr>
              <a:t>% Copyright (c) 2010 by DENIC</a:t>
            </a:r>
          </a:p>
          <a:p>
            <a:r>
              <a:rPr lang="en-US" sz="1200" b="1" dirty="0">
                <a:latin typeface="+mj-lt"/>
              </a:rPr>
              <a:t>% Version: 2.0</a:t>
            </a:r>
          </a:p>
          <a:p>
            <a:r>
              <a:rPr lang="en-US" sz="1200" b="1" dirty="0" smtClean="0">
                <a:latin typeface="+mj-lt"/>
              </a:rPr>
              <a:t>[…]</a:t>
            </a:r>
            <a:endParaRPr lang="en-US" sz="1200" b="1" dirty="0">
              <a:latin typeface="+mj-lt"/>
            </a:endParaRPr>
          </a:p>
          <a:p>
            <a:endParaRPr lang="en-US" sz="1200" b="1" dirty="0">
              <a:latin typeface="+mj-lt"/>
            </a:endParaRPr>
          </a:p>
          <a:p>
            <a:r>
              <a:rPr lang="en-US" sz="1200" b="1" dirty="0">
                <a:latin typeface="+mj-lt"/>
              </a:rPr>
              <a:t>Domain: hackerspace-bremen.de</a:t>
            </a:r>
          </a:p>
          <a:p>
            <a:r>
              <a:rPr lang="en-US" sz="1200" b="1" dirty="0" err="1">
                <a:latin typeface="+mj-lt"/>
              </a:rPr>
              <a:t>Nserver</a:t>
            </a:r>
            <a:r>
              <a:rPr lang="en-US" sz="1200" b="1" dirty="0">
                <a:latin typeface="+mj-lt"/>
              </a:rPr>
              <a:t>: ns01.qsc.de</a:t>
            </a:r>
          </a:p>
          <a:p>
            <a:r>
              <a:rPr lang="en-US" sz="1200" b="1" dirty="0" err="1">
                <a:latin typeface="+mj-lt"/>
              </a:rPr>
              <a:t>Nserver</a:t>
            </a:r>
            <a:r>
              <a:rPr lang="en-US" sz="1200" b="1" dirty="0">
                <a:latin typeface="+mj-lt"/>
              </a:rPr>
              <a:t>: ns02.qsc.de</a:t>
            </a:r>
          </a:p>
          <a:p>
            <a:r>
              <a:rPr lang="en-US" sz="1200" b="1" dirty="0">
                <a:latin typeface="+mj-lt"/>
              </a:rPr>
              <a:t>Status: connect</a:t>
            </a:r>
          </a:p>
          <a:p>
            <a:r>
              <a:rPr lang="en-US" sz="1200" b="1" dirty="0">
                <a:latin typeface="+mj-lt"/>
              </a:rPr>
              <a:t>Changed: 2013-02-27T22:00:02+01:00</a:t>
            </a:r>
          </a:p>
          <a:p>
            <a:endParaRPr lang="en-US" sz="1200" b="1" dirty="0">
              <a:latin typeface="+mj-lt"/>
            </a:endParaRPr>
          </a:p>
          <a:p>
            <a:r>
              <a:rPr lang="en-US" sz="1200" b="1" dirty="0">
                <a:latin typeface="+mj-lt"/>
              </a:rPr>
              <a:t>[Tech-C]</a:t>
            </a:r>
          </a:p>
          <a:p>
            <a:r>
              <a:rPr lang="en-US" sz="1200" b="1" dirty="0">
                <a:latin typeface="+mj-lt"/>
              </a:rPr>
              <a:t>Type: PERSON</a:t>
            </a:r>
          </a:p>
          <a:p>
            <a:r>
              <a:rPr lang="en-US" sz="1200" b="1" dirty="0">
                <a:latin typeface="+mj-lt"/>
              </a:rPr>
              <a:t>Name: The BDSL-Support</a:t>
            </a:r>
          </a:p>
          <a:p>
            <a:r>
              <a:rPr lang="en-US" sz="1200" b="1" dirty="0" err="1">
                <a:latin typeface="+mj-lt"/>
              </a:rPr>
              <a:t>Organisation</a:t>
            </a:r>
            <a:r>
              <a:rPr lang="en-US" sz="1200" b="1" dirty="0">
                <a:latin typeface="+mj-lt"/>
              </a:rPr>
              <a:t>: QSC AG</a:t>
            </a:r>
          </a:p>
          <a:p>
            <a:r>
              <a:rPr lang="en-US" sz="1200" b="1" dirty="0">
                <a:latin typeface="+mj-lt"/>
              </a:rPr>
              <a:t>Address: Mathias-</a:t>
            </a:r>
            <a:r>
              <a:rPr lang="en-US" sz="1200" b="1" dirty="0" err="1">
                <a:latin typeface="+mj-lt"/>
              </a:rPr>
              <a:t>Brueggen</a:t>
            </a:r>
            <a:r>
              <a:rPr lang="en-US" sz="1200" b="1" dirty="0">
                <a:latin typeface="+mj-lt"/>
              </a:rPr>
              <a:t>-Str. 55</a:t>
            </a:r>
          </a:p>
          <a:p>
            <a:r>
              <a:rPr lang="en-US" sz="1200" b="1" dirty="0" err="1">
                <a:latin typeface="+mj-lt"/>
              </a:rPr>
              <a:t>PostalCode</a:t>
            </a:r>
            <a:r>
              <a:rPr lang="en-US" sz="1200" b="1" dirty="0">
                <a:latin typeface="+mj-lt"/>
              </a:rPr>
              <a:t>: 50829</a:t>
            </a:r>
          </a:p>
          <a:p>
            <a:r>
              <a:rPr lang="en-US" sz="1200" b="1" dirty="0">
                <a:latin typeface="+mj-lt"/>
              </a:rPr>
              <a:t>City: </a:t>
            </a:r>
            <a:r>
              <a:rPr lang="en-US" sz="1200" b="1" dirty="0" err="1">
                <a:latin typeface="+mj-lt"/>
              </a:rPr>
              <a:t>Koeln</a:t>
            </a:r>
            <a:endParaRPr lang="en-US" sz="1200" b="1" dirty="0">
              <a:latin typeface="+mj-lt"/>
            </a:endParaRPr>
          </a:p>
          <a:p>
            <a:r>
              <a:rPr lang="en-US" sz="1200" b="1" dirty="0" err="1">
                <a:latin typeface="+mj-lt"/>
              </a:rPr>
              <a:t>CountryCode</a:t>
            </a:r>
            <a:r>
              <a:rPr lang="en-US" sz="1200" b="1" dirty="0">
                <a:latin typeface="+mj-lt"/>
              </a:rPr>
              <a:t>: DE</a:t>
            </a:r>
          </a:p>
          <a:p>
            <a:r>
              <a:rPr lang="en-US" sz="1200" b="1" dirty="0">
                <a:latin typeface="+mj-lt"/>
              </a:rPr>
              <a:t>Phone: +49.2216698000</a:t>
            </a:r>
          </a:p>
          <a:p>
            <a:r>
              <a:rPr lang="en-US" sz="1200" b="1" dirty="0">
                <a:latin typeface="+mj-lt"/>
              </a:rPr>
              <a:t>Fax: +49.4212025969</a:t>
            </a:r>
          </a:p>
          <a:p>
            <a:r>
              <a:rPr lang="en-US" sz="1200" b="1" dirty="0">
                <a:latin typeface="+mj-lt"/>
              </a:rPr>
              <a:t>Email: info@qsc.de</a:t>
            </a:r>
          </a:p>
          <a:p>
            <a:r>
              <a:rPr lang="en-US" sz="1200" b="1" dirty="0">
                <a:latin typeface="+mj-lt"/>
              </a:rPr>
              <a:t>Changed: 2013-10-15T15:13:01+02:00</a:t>
            </a:r>
          </a:p>
          <a:p>
            <a:endParaRPr lang="en-US" sz="1200" b="1" dirty="0">
              <a:latin typeface="+mj-lt"/>
            </a:endParaRPr>
          </a:p>
          <a:p>
            <a:r>
              <a:rPr lang="en-US" sz="1200" b="1" dirty="0">
                <a:latin typeface="+mj-lt"/>
              </a:rPr>
              <a:t>[Zone-C]</a:t>
            </a:r>
          </a:p>
          <a:p>
            <a:r>
              <a:rPr lang="en-US" sz="1200" b="1" dirty="0" smtClean="0">
                <a:latin typeface="+mj-lt"/>
              </a:rPr>
              <a:t>[…]</a:t>
            </a:r>
            <a:endParaRPr lang="en-US" sz="1200" b="1" dirty="0">
              <a:latin typeface="+mj-lt"/>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608" y="4272291"/>
            <a:ext cx="1010035" cy="1196796"/>
          </a:xfrm>
          <a:prstGeom prst="rect">
            <a:avLst/>
          </a:prstGeom>
        </p:spPr>
      </p:pic>
      <p:cxnSp>
        <p:nvCxnSpPr>
          <p:cNvPr id="7" name="Gerade Verbindung mit Pfeil 6"/>
          <p:cNvCxnSpPr>
            <a:stCxn id="8" idx="2"/>
          </p:cNvCxnSpPr>
          <p:nvPr/>
        </p:nvCxnSpPr>
        <p:spPr bwMode="auto">
          <a:xfrm>
            <a:off x="2361857" y="1625557"/>
            <a:ext cx="1346047" cy="523403"/>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8" name="Textfeld 7"/>
          <p:cNvSpPr txBox="1"/>
          <p:nvPr/>
        </p:nvSpPr>
        <p:spPr>
          <a:xfrm>
            <a:off x="1259632" y="1317780"/>
            <a:ext cx="2204450" cy="307777"/>
          </a:xfrm>
          <a:prstGeom prst="rect">
            <a:avLst/>
          </a:prstGeom>
          <a:noFill/>
        </p:spPr>
        <p:txBody>
          <a:bodyPr wrap="none" rtlCol="0">
            <a:spAutoFit/>
          </a:bodyPr>
          <a:lstStyle/>
          <a:p>
            <a:r>
              <a:rPr lang="de-DE" sz="1400" dirty="0" err="1" smtClean="0"/>
              <a:t>Authoritative</a:t>
            </a:r>
            <a:r>
              <a:rPr lang="de-DE" sz="1400" dirty="0" smtClean="0"/>
              <a:t> Nameserver</a:t>
            </a:r>
            <a:endParaRPr lang="de-DE" sz="1400" dirty="0"/>
          </a:p>
        </p:txBody>
      </p:sp>
      <p:sp>
        <p:nvSpPr>
          <p:cNvPr id="10" name="Textfeld 9"/>
          <p:cNvSpPr txBox="1"/>
          <p:nvPr/>
        </p:nvSpPr>
        <p:spPr>
          <a:xfrm>
            <a:off x="539552" y="2636912"/>
            <a:ext cx="1547218" cy="307777"/>
          </a:xfrm>
          <a:prstGeom prst="rect">
            <a:avLst/>
          </a:prstGeom>
          <a:noFill/>
        </p:spPr>
        <p:txBody>
          <a:bodyPr wrap="none" rtlCol="0">
            <a:spAutoFit/>
          </a:bodyPr>
          <a:lstStyle/>
          <a:p>
            <a:r>
              <a:rPr lang="de-DE" sz="1400" dirty="0" smtClean="0"/>
              <a:t>Letzte Änderung </a:t>
            </a:r>
            <a:endParaRPr lang="de-DE" sz="1400" dirty="0"/>
          </a:p>
        </p:txBody>
      </p:sp>
      <p:cxnSp>
        <p:nvCxnSpPr>
          <p:cNvPr id="11" name="Gerade Verbindung mit Pfeil 10"/>
          <p:cNvCxnSpPr>
            <a:stCxn id="10" idx="3"/>
          </p:cNvCxnSpPr>
          <p:nvPr/>
        </p:nvCxnSpPr>
        <p:spPr bwMode="auto">
          <a:xfrm flipV="1">
            <a:off x="2086770" y="2603821"/>
            <a:ext cx="1621133" cy="18698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3" name="Textfeld 12"/>
          <p:cNvSpPr txBox="1"/>
          <p:nvPr/>
        </p:nvSpPr>
        <p:spPr>
          <a:xfrm>
            <a:off x="539551" y="3944025"/>
            <a:ext cx="2552302" cy="523220"/>
          </a:xfrm>
          <a:prstGeom prst="rect">
            <a:avLst/>
          </a:prstGeom>
          <a:noFill/>
        </p:spPr>
        <p:txBody>
          <a:bodyPr wrap="none" rtlCol="0">
            <a:spAutoFit/>
          </a:bodyPr>
          <a:lstStyle/>
          <a:p>
            <a:r>
              <a:rPr lang="de-DE" sz="1400" dirty="0" smtClean="0"/>
              <a:t>Technischer Ansprechpartner</a:t>
            </a:r>
            <a:br>
              <a:rPr lang="de-DE" sz="1400" dirty="0" smtClean="0"/>
            </a:br>
            <a:r>
              <a:rPr lang="de-DE" sz="1400" dirty="0" smtClean="0"/>
              <a:t>(</a:t>
            </a:r>
            <a:r>
              <a:rPr lang="de-DE" sz="1400" dirty="0" err="1" smtClean="0"/>
              <a:t>i.d.R</a:t>
            </a:r>
            <a:r>
              <a:rPr lang="de-DE" sz="1400" dirty="0" smtClean="0"/>
              <a:t>: der </a:t>
            </a:r>
            <a:r>
              <a:rPr lang="de-DE" sz="1400" dirty="0" err="1" smtClean="0"/>
              <a:t>Registrar</a:t>
            </a:r>
            <a:r>
              <a:rPr lang="de-DE" sz="1400" dirty="0" smtClean="0"/>
              <a:t> oder ISP)</a:t>
            </a:r>
            <a:endParaRPr lang="de-DE" sz="1400" dirty="0"/>
          </a:p>
        </p:txBody>
      </p:sp>
      <p:cxnSp>
        <p:nvCxnSpPr>
          <p:cNvPr id="14" name="Gerade Verbindung mit Pfeil 13"/>
          <p:cNvCxnSpPr>
            <a:stCxn id="13" idx="3"/>
          </p:cNvCxnSpPr>
          <p:nvPr/>
        </p:nvCxnSpPr>
        <p:spPr bwMode="auto">
          <a:xfrm flipV="1">
            <a:off x="3091853" y="3910935"/>
            <a:ext cx="616049" cy="29470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27843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Vielen Dank</a:t>
            </a:r>
            <a:br>
              <a:rPr lang="de-DE" dirty="0" smtClean="0"/>
            </a:br>
            <a:r>
              <a:rPr lang="de-DE" dirty="0" smtClean="0"/>
              <a:t>für eure Aufmerksamkeit!</a:t>
            </a:r>
            <a:endParaRPr lang="de-DE" dirty="0"/>
          </a:p>
        </p:txBody>
      </p:sp>
      <p:sp>
        <p:nvSpPr>
          <p:cNvPr id="3" name="Untertitel 2"/>
          <p:cNvSpPr>
            <a:spLocks noGrp="1"/>
          </p:cNvSpPr>
          <p:nvPr>
            <p:ph type="subTitle" idx="1"/>
          </p:nvPr>
        </p:nvSpPr>
        <p:spPr/>
        <p:txBody>
          <a:bodyPr/>
          <a:lstStyle/>
          <a:p>
            <a:r>
              <a:rPr lang="de-DE" sz="13800" dirty="0" smtClean="0">
                <a:sym typeface="Wingdings" pitchFamily="2" charset="2"/>
              </a:rPr>
              <a:t></a:t>
            </a:r>
            <a:endParaRPr lang="de-DE" sz="13800" dirty="0"/>
          </a:p>
        </p:txBody>
      </p:sp>
      <p:sp>
        <p:nvSpPr>
          <p:cNvPr id="4" name="Textplatzhalter 3"/>
          <p:cNvSpPr>
            <a:spLocks noGrp="1"/>
          </p:cNvSpPr>
          <p:nvPr>
            <p:ph type="body" sz="quarter" idx="10"/>
          </p:nvPr>
        </p:nvSpPr>
        <p:spPr/>
        <p:txBody>
          <a:bodyPr/>
          <a:lstStyle/>
          <a:p>
            <a:r>
              <a:rPr lang="de-DE" dirty="0" smtClean="0"/>
              <a:t>http://www.hackerspace-bremen.de/</a:t>
            </a:r>
            <a:endParaRPr lang="de-DE" dirty="0"/>
          </a:p>
        </p:txBody>
      </p:sp>
    </p:spTree>
    <p:extLst>
      <p:ext uri="{BB962C8B-B14F-4D97-AF65-F5344CB8AC3E}">
        <p14:creationId xmlns:p14="http://schemas.microsoft.com/office/powerpoint/2010/main" val="327614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Domain Name System</a:t>
            </a:r>
            <a:endParaRPr lang="de-DE" dirty="0"/>
          </a:p>
        </p:txBody>
      </p:sp>
      <p:sp>
        <p:nvSpPr>
          <p:cNvPr id="3" name="Inhaltsplatzhalter 2"/>
          <p:cNvSpPr>
            <a:spLocks noGrp="1"/>
          </p:cNvSpPr>
          <p:nvPr>
            <p:ph idx="1"/>
          </p:nvPr>
        </p:nvSpPr>
        <p:spPr/>
        <p:txBody>
          <a:bodyPr/>
          <a:lstStyle/>
          <a:p>
            <a:r>
              <a:rPr lang="de-DE" dirty="0" smtClean="0"/>
              <a:t>DNS dient der Namensauflösung im Internet</a:t>
            </a:r>
          </a:p>
          <a:p>
            <a:r>
              <a:rPr lang="de-DE" dirty="0" smtClean="0"/>
              <a:t>Hauptaufgabe: Umsetzung von Namen in IP-Adressen (</a:t>
            </a:r>
            <a:r>
              <a:rPr lang="de-DE" b="1" dirty="0" smtClean="0">
                <a:latin typeface="+mj-lt"/>
              </a:rPr>
              <a:t>www.hackerspace-bremen.de</a:t>
            </a:r>
            <a:r>
              <a:rPr lang="de-DE" dirty="0" smtClean="0"/>
              <a:t> </a:t>
            </a:r>
            <a:r>
              <a:rPr lang="de-DE" dirty="0" smtClean="0">
                <a:sym typeface="Wingdings" panose="05000000000000000000" pitchFamily="2" charset="2"/>
              </a:rPr>
              <a:t></a:t>
            </a:r>
            <a:r>
              <a:rPr lang="de-DE" dirty="0" smtClean="0"/>
              <a:t> </a:t>
            </a:r>
            <a:r>
              <a:rPr lang="de-DE" b="1" dirty="0" smtClean="0">
                <a:latin typeface="+mj-lt"/>
              </a:rPr>
              <a:t>195.90.16.110</a:t>
            </a:r>
            <a:r>
              <a:rPr lang="de-DE" dirty="0" smtClean="0"/>
              <a:t>)</a:t>
            </a:r>
          </a:p>
          <a:p>
            <a:r>
              <a:rPr lang="de-DE" dirty="0" smtClean="0"/>
              <a:t>Verteilter, hierarchischer Verzeichnisdienst</a:t>
            </a:r>
          </a:p>
          <a:p>
            <a:r>
              <a:rPr lang="de-DE" dirty="0" smtClean="0"/>
              <a:t>IP-basiert, nutzt Port 53</a:t>
            </a:r>
          </a:p>
          <a:p>
            <a:r>
              <a:rPr lang="de-DE" dirty="0" smtClean="0"/>
              <a:t>Verwendet hauptsächlich UDP (verbindungslos)</a:t>
            </a:r>
          </a:p>
          <a:p>
            <a:r>
              <a:rPr lang="de-DE" dirty="0" smtClean="0"/>
              <a:t>In besonderen Fällen auch TCP (verbindungsorientiert)</a:t>
            </a:r>
            <a:endParaRPr lang="de-DE" dirty="0"/>
          </a:p>
        </p:txBody>
      </p:sp>
    </p:spTree>
    <p:extLst>
      <p:ext uri="{BB962C8B-B14F-4D97-AF65-F5344CB8AC3E}">
        <p14:creationId xmlns:p14="http://schemas.microsoft.com/office/powerpoint/2010/main" val="3531699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Nameserver</a:t>
            </a:r>
            <a:endParaRPr lang="de-DE" dirty="0"/>
          </a:p>
        </p:txBody>
      </p:sp>
      <p:sp>
        <p:nvSpPr>
          <p:cNvPr id="3" name="Inhaltsplatzhalter 2"/>
          <p:cNvSpPr>
            <a:spLocks noGrp="1"/>
          </p:cNvSpPr>
          <p:nvPr>
            <p:ph idx="1"/>
          </p:nvPr>
        </p:nvSpPr>
        <p:spPr/>
        <p:txBody>
          <a:bodyPr/>
          <a:lstStyle/>
          <a:p>
            <a:r>
              <a:rPr lang="de-DE" dirty="0" smtClean="0"/>
              <a:t>Ein Nameserver ist ein Server, der Namensauflösung anbietet</a:t>
            </a:r>
          </a:p>
          <a:p>
            <a:r>
              <a:rPr lang="de-DE" dirty="0" smtClean="0"/>
              <a:t>Nameserver-Applikationen stehen für alle bekannten Betriebssysteme zur Verfügung</a:t>
            </a:r>
          </a:p>
          <a:p>
            <a:r>
              <a:rPr lang="de-DE" dirty="0" smtClean="0"/>
              <a:t>Die gebräuchlichste Nameserver-Applikation ist</a:t>
            </a:r>
          </a:p>
          <a:p>
            <a:pPr lvl="1"/>
            <a:r>
              <a:rPr lang="de-DE" dirty="0" smtClean="0"/>
              <a:t>BIND (Berkeley Internet Name Domain)</a:t>
            </a:r>
          </a:p>
          <a:p>
            <a:r>
              <a:rPr lang="de-DE" dirty="0" smtClean="0"/>
              <a:t>Weitere sind z.B.</a:t>
            </a:r>
          </a:p>
          <a:p>
            <a:pPr lvl="1"/>
            <a:r>
              <a:rPr lang="de-DE" dirty="0" err="1" smtClean="0"/>
              <a:t>Unbound</a:t>
            </a:r>
            <a:endParaRPr lang="de-DE" dirty="0" smtClean="0"/>
          </a:p>
          <a:p>
            <a:pPr lvl="1"/>
            <a:r>
              <a:rPr lang="de-DE" dirty="0" smtClean="0"/>
              <a:t>Microsoft DNS (verwendet im </a:t>
            </a:r>
            <a:r>
              <a:rPr lang="de-DE" dirty="0" err="1" smtClean="0"/>
              <a:t>Active</a:t>
            </a:r>
            <a:r>
              <a:rPr lang="de-DE" dirty="0" smtClean="0"/>
              <a:t> Directory)</a:t>
            </a:r>
          </a:p>
          <a:p>
            <a:endParaRPr lang="de-DE" dirty="0"/>
          </a:p>
        </p:txBody>
      </p:sp>
    </p:spTree>
    <p:extLst>
      <p:ext uri="{BB962C8B-B14F-4D97-AF65-F5344CB8AC3E}">
        <p14:creationId xmlns:p14="http://schemas.microsoft.com/office/powerpoint/2010/main" val="388502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DNS-Baumstruktur</a:t>
            </a:r>
            <a:endParaRPr lang="de-DE" dirty="0"/>
          </a:p>
        </p:txBody>
      </p:sp>
      <p:cxnSp>
        <p:nvCxnSpPr>
          <p:cNvPr id="20" name="Gerade Verbindung 19"/>
          <p:cNvCxnSpPr>
            <a:stCxn id="9" idx="2"/>
            <a:endCxn id="11" idx="0"/>
          </p:cNvCxnSpPr>
          <p:nvPr/>
        </p:nvCxnSpPr>
        <p:spPr bwMode="auto">
          <a:xfrm>
            <a:off x="4580508" y="1772816"/>
            <a:ext cx="0" cy="626376"/>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23" name="Gerade Verbindung 22"/>
          <p:cNvCxnSpPr>
            <a:stCxn id="9" idx="2"/>
            <a:endCxn id="12" idx="0"/>
          </p:cNvCxnSpPr>
          <p:nvPr/>
        </p:nvCxnSpPr>
        <p:spPr bwMode="auto">
          <a:xfrm>
            <a:off x="4580508" y="1772816"/>
            <a:ext cx="2439764" cy="626376"/>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26" name="Gerade Verbindung 25"/>
          <p:cNvCxnSpPr>
            <a:stCxn id="9" idx="2"/>
            <a:endCxn id="10" idx="0"/>
          </p:cNvCxnSpPr>
          <p:nvPr/>
        </p:nvCxnSpPr>
        <p:spPr bwMode="auto">
          <a:xfrm flipH="1">
            <a:off x="2195736" y="1772816"/>
            <a:ext cx="2384772" cy="612568"/>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28" name="Gerade Verbindung 27"/>
          <p:cNvCxnSpPr>
            <a:stCxn id="11" idx="2"/>
            <a:endCxn id="13" idx="0"/>
          </p:cNvCxnSpPr>
          <p:nvPr/>
        </p:nvCxnSpPr>
        <p:spPr bwMode="auto">
          <a:xfrm>
            <a:off x="4580508" y="2975256"/>
            <a:ext cx="0" cy="612568"/>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29" name="Gerade Verbindung 28"/>
          <p:cNvCxnSpPr>
            <a:stCxn id="11" idx="2"/>
            <a:endCxn id="15" idx="0"/>
          </p:cNvCxnSpPr>
          <p:nvPr/>
        </p:nvCxnSpPr>
        <p:spPr bwMode="auto">
          <a:xfrm>
            <a:off x="4580508" y="2975256"/>
            <a:ext cx="2439764" cy="626376"/>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30" name="Gerade Verbindung 29"/>
          <p:cNvCxnSpPr>
            <a:stCxn id="11" idx="2"/>
            <a:endCxn id="14" idx="0"/>
          </p:cNvCxnSpPr>
          <p:nvPr/>
        </p:nvCxnSpPr>
        <p:spPr bwMode="auto">
          <a:xfrm flipH="1">
            <a:off x="2195736" y="2975256"/>
            <a:ext cx="2384772" cy="626376"/>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31" name="Gerade Verbindung 30"/>
          <p:cNvCxnSpPr>
            <a:stCxn id="13" idx="2"/>
            <a:endCxn id="16" idx="0"/>
          </p:cNvCxnSpPr>
          <p:nvPr/>
        </p:nvCxnSpPr>
        <p:spPr bwMode="auto">
          <a:xfrm>
            <a:off x="4580508" y="4163888"/>
            <a:ext cx="0" cy="632444"/>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32" name="Gerade Verbindung 31"/>
          <p:cNvCxnSpPr>
            <a:stCxn id="13" idx="2"/>
            <a:endCxn id="18" idx="0"/>
          </p:cNvCxnSpPr>
          <p:nvPr/>
        </p:nvCxnSpPr>
        <p:spPr bwMode="auto">
          <a:xfrm>
            <a:off x="4580508" y="4163888"/>
            <a:ext cx="2424112" cy="632444"/>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33" name="Gerade Verbindung 32"/>
          <p:cNvCxnSpPr>
            <a:stCxn id="13" idx="2"/>
            <a:endCxn id="17" idx="0"/>
          </p:cNvCxnSpPr>
          <p:nvPr/>
        </p:nvCxnSpPr>
        <p:spPr bwMode="auto">
          <a:xfrm flipH="1">
            <a:off x="2195736" y="4163888"/>
            <a:ext cx="2384772" cy="640184"/>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grpSp>
        <p:nvGrpSpPr>
          <p:cNvPr id="65" name="Gruppieren 64"/>
          <p:cNvGrpSpPr/>
          <p:nvPr/>
        </p:nvGrpSpPr>
        <p:grpSpPr>
          <a:xfrm>
            <a:off x="6750496" y="2975256"/>
            <a:ext cx="557808" cy="237720"/>
            <a:chOff x="6750496" y="2975256"/>
            <a:chExt cx="557808" cy="237720"/>
          </a:xfrm>
        </p:grpSpPr>
        <p:cxnSp>
          <p:nvCxnSpPr>
            <p:cNvPr id="53" name="Gerade Verbindung 52"/>
            <p:cNvCxnSpPr>
              <a:stCxn id="12" idx="2"/>
            </p:cNvCxnSpPr>
            <p:nvPr/>
          </p:nvCxnSpPr>
          <p:spPr bwMode="auto">
            <a:xfrm>
              <a:off x="7020272" y="2975256"/>
              <a:ext cx="288032"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56" name="Gerade Verbindung 55"/>
            <p:cNvCxnSpPr>
              <a:stCxn id="12" idx="2"/>
            </p:cNvCxnSpPr>
            <p:nvPr/>
          </p:nvCxnSpPr>
          <p:spPr bwMode="auto">
            <a:xfrm flipH="1">
              <a:off x="6750496" y="2975256"/>
              <a:ext cx="269776"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60" name="Gerade Verbindung 59"/>
            <p:cNvCxnSpPr>
              <a:stCxn id="12" idx="2"/>
            </p:cNvCxnSpPr>
            <p:nvPr/>
          </p:nvCxnSpPr>
          <p:spPr bwMode="auto">
            <a:xfrm>
              <a:off x="7020272" y="2975256"/>
              <a:ext cx="0"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grpSp>
      <p:grpSp>
        <p:nvGrpSpPr>
          <p:cNvPr id="66" name="Gruppieren 65"/>
          <p:cNvGrpSpPr/>
          <p:nvPr/>
        </p:nvGrpSpPr>
        <p:grpSpPr>
          <a:xfrm>
            <a:off x="1916832" y="2975652"/>
            <a:ext cx="557808" cy="237720"/>
            <a:chOff x="6750496" y="2975256"/>
            <a:chExt cx="557808" cy="237720"/>
          </a:xfrm>
        </p:grpSpPr>
        <p:cxnSp>
          <p:nvCxnSpPr>
            <p:cNvPr id="67" name="Gerade Verbindung 66"/>
            <p:cNvCxnSpPr/>
            <p:nvPr/>
          </p:nvCxnSpPr>
          <p:spPr bwMode="auto">
            <a:xfrm>
              <a:off x="7020272" y="2975256"/>
              <a:ext cx="288032"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68" name="Gerade Verbindung 67"/>
            <p:cNvCxnSpPr/>
            <p:nvPr/>
          </p:nvCxnSpPr>
          <p:spPr bwMode="auto">
            <a:xfrm flipH="1">
              <a:off x="6750496" y="2975256"/>
              <a:ext cx="269776"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69" name="Gerade Verbindung 68"/>
            <p:cNvCxnSpPr/>
            <p:nvPr/>
          </p:nvCxnSpPr>
          <p:spPr bwMode="auto">
            <a:xfrm>
              <a:off x="7020272" y="2975256"/>
              <a:ext cx="0"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grpSp>
      <p:grpSp>
        <p:nvGrpSpPr>
          <p:cNvPr id="70" name="Gruppieren 69"/>
          <p:cNvGrpSpPr/>
          <p:nvPr/>
        </p:nvGrpSpPr>
        <p:grpSpPr>
          <a:xfrm>
            <a:off x="1902768" y="4177696"/>
            <a:ext cx="557808" cy="237720"/>
            <a:chOff x="6750496" y="2975256"/>
            <a:chExt cx="557808" cy="237720"/>
          </a:xfrm>
        </p:grpSpPr>
        <p:cxnSp>
          <p:nvCxnSpPr>
            <p:cNvPr id="71" name="Gerade Verbindung 70"/>
            <p:cNvCxnSpPr/>
            <p:nvPr/>
          </p:nvCxnSpPr>
          <p:spPr bwMode="auto">
            <a:xfrm>
              <a:off x="7020272" y="2975256"/>
              <a:ext cx="288032"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72" name="Gerade Verbindung 71"/>
            <p:cNvCxnSpPr/>
            <p:nvPr/>
          </p:nvCxnSpPr>
          <p:spPr bwMode="auto">
            <a:xfrm flipH="1">
              <a:off x="6750496" y="2975256"/>
              <a:ext cx="269776"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73" name="Gerade Verbindung 72"/>
            <p:cNvCxnSpPr/>
            <p:nvPr/>
          </p:nvCxnSpPr>
          <p:spPr bwMode="auto">
            <a:xfrm>
              <a:off x="7020272" y="2975256"/>
              <a:ext cx="0"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grpSp>
      <p:grpSp>
        <p:nvGrpSpPr>
          <p:cNvPr id="74" name="Gruppieren 73"/>
          <p:cNvGrpSpPr/>
          <p:nvPr/>
        </p:nvGrpSpPr>
        <p:grpSpPr>
          <a:xfrm>
            <a:off x="6766580" y="4177696"/>
            <a:ext cx="557808" cy="237720"/>
            <a:chOff x="6750496" y="2975256"/>
            <a:chExt cx="557808" cy="237720"/>
          </a:xfrm>
        </p:grpSpPr>
        <p:cxnSp>
          <p:nvCxnSpPr>
            <p:cNvPr id="75" name="Gerade Verbindung 74"/>
            <p:cNvCxnSpPr/>
            <p:nvPr/>
          </p:nvCxnSpPr>
          <p:spPr bwMode="auto">
            <a:xfrm>
              <a:off x="7020272" y="2975256"/>
              <a:ext cx="288032"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76" name="Gerade Verbindung 75"/>
            <p:cNvCxnSpPr/>
            <p:nvPr/>
          </p:nvCxnSpPr>
          <p:spPr bwMode="auto">
            <a:xfrm flipH="1">
              <a:off x="6750496" y="2975256"/>
              <a:ext cx="269776"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77" name="Gerade Verbindung 76"/>
            <p:cNvCxnSpPr/>
            <p:nvPr/>
          </p:nvCxnSpPr>
          <p:spPr bwMode="auto">
            <a:xfrm>
              <a:off x="7020272" y="2975256"/>
              <a:ext cx="0"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grpSp>
      <p:grpSp>
        <p:nvGrpSpPr>
          <p:cNvPr id="78" name="Gruppieren 77"/>
          <p:cNvGrpSpPr/>
          <p:nvPr/>
        </p:nvGrpSpPr>
        <p:grpSpPr>
          <a:xfrm>
            <a:off x="1916832" y="5380136"/>
            <a:ext cx="557808" cy="237720"/>
            <a:chOff x="6750496" y="2975256"/>
            <a:chExt cx="557808" cy="237720"/>
          </a:xfrm>
        </p:grpSpPr>
        <p:cxnSp>
          <p:nvCxnSpPr>
            <p:cNvPr id="79" name="Gerade Verbindung 78"/>
            <p:cNvCxnSpPr/>
            <p:nvPr/>
          </p:nvCxnSpPr>
          <p:spPr bwMode="auto">
            <a:xfrm>
              <a:off x="7020272" y="2975256"/>
              <a:ext cx="288032"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80" name="Gerade Verbindung 79"/>
            <p:cNvCxnSpPr/>
            <p:nvPr/>
          </p:nvCxnSpPr>
          <p:spPr bwMode="auto">
            <a:xfrm flipH="1">
              <a:off x="6750496" y="2975256"/>
              <a:ext cx="269776"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81" name="Gerade Verbindung 80"/>
            <p:cNvCxnSpPr/>
            <p:nvPr/>
          </p:nvCxnSpPr>
          <p:spPr bwMode="auto">
            <a:xfrm>
              <a:off x="7020272" y="2975256"/>
              <a:ext cx="0" cy="23772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grpSp>
      <p:sp>
        <p:nvSpPr>
          <p:cNvPr id="9" name="Rechteck 8"/>
          <p:cNvSpPr/>
          <p:nvPr/>
        </p:nvSpPr>
        <p:spPr bwMode="auto">
          <a:xfrm>
            <a:off x="3716412" y="1196752"/>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1"/>
                </a:solidFill>
                <a:effectLst/>
                <a:latin typeface="+mj-lt"/>
                <a:ea typeface="ＭＳ Ｐゴシック" charset="0"/>
                <a:cs typeface="ＭＳ Ｐゴシック" charset="0"/>
              </a:rPr>
              <a:t>root</a:t>
            </a:r>
            <a:endParaRPr kumimoji="0" lang="de-DE" sz="24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0" name="Rechteck 9"/>
          <p:cNvSpPr/>
          <p:nvPr/>
        </p:nvSpPr>
        <p:spPr bwMode="auto">
          <a:xfrm>
            <a:off x="1331640" y="2385384"/>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1"/>
                </a:solidFill>
                <a:effectLst/>
                <a:latin typeface="+mj-lt"/>
                <a:ea typeface="ＭＳ Ｐゴシック" charset="0"/>
                <a:cs typeface="ＭＳ Ｐゴシック" charset="0"/>
              </a:rPr>
              <a:t>com</a:t>
            </a:r>
            <a:endParaRPr kumimoji="0" lang="de-DE" sz="24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1" name="Rechteck 10"/>
          <p:cNvSpPr/>
          <p:nvPr/>
        </p:nvSpPr>
        <p:spPr bwMode="auto">
          <a:xfrm>
            <a:off x="3716412" y="2399192"/>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mj-lt"/>
                <a:ea typeface="ＭＳ Ｐゴシック" charset="0"/>
                <a:cs typeface="ＭＳ Ｐゴシック" charset="0"/>
              </a:rPr>
              <a:t>de</a:t>
            </a:r>
            <a:endParaRPr kumimoji="0" lang="de-DE" sz="24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2" name="Rechteck 11"/>
          <p:cNvSpPr/>
          <p:nvPr/>
        </p:nvSpPr>
        <p:spPr bwMode="auto">
          <a:xfrm>
            <a:off x="6156176" y="2399192"/>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mj-lt"/>
                <a:ea typeface="ＭＳ Ｐゴシック" charset="0"/>
                <a:cs typeface="ＭＳ Ｐゴシック" charset="0"/>
              </a:rPr>
              <a:t>at</a:t>
            </a:r>
            <a:endParaRPr kumimoji="0" lang="de-DE" sz="24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3" name="Rechteck 12"/>
          <p:cNvSpPr/>
          <p:nvPr/>
        </p:nvSpPr>
        <p:spPr bwMode="auto">
          <a:xfrm>
            <a:off x="3716412" y="3587824"/>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err="1" smtClean="0">
                <a:ln>
                  <a:noFill/>
                </a:ln>
                <a:solidFill>
                  <a:schemeClr val="tx1"/>
                </a:solidFill>
                <a:effectLst/>
                <a:latin typeface="+mj-lt"/>
                <a:ea typeface="ＭＳ Ｐゴシック" charset="0"/>
                <a:cs typeface="ＭＳ Ｐゴシック" charset="0"/>
              </a:rPr>
              <a:t>hackerspace</a:t>
            </a:r>
            <a:r>
              <a:rPr kumimoji="0" lang="de-DE" sz="1600" b="1" i="0" u="none" strike="noStrike" cap="none" normalizeH="0" baseline="0" dirty="0" smtClean="0">
                <a:ln>
                  <a:noFill/>
                </a:ln>
                <a:solidFill>
                  <a:schemeClr val="tx1"/>
                </a:solidFill>
                <a:effectLst/>
                <a:latin typeface="+mj-lt"/>
                <a:ea typeface="ＭＳ Ｐゴシック" charset="0"/>
                <a:cs typeface="ＭＳ Ｐゴシック" charset="0"/>
              </a:rPr>
              <a:t>-</a:t>
            </a:r>
            <a:br>
              <a:rPr kumimoji="0" lang="de-DE" sz="1600" b="1" i="0" u="none" strike="noStrike" cap="none" normalizeH="0" baseline="0" dirty="0" smtClean="0">
                <a:ln>
                  <a:noFill/>
                </a:ln>
                <a:solidFill>
                  <a:schemeClr val="tx1"/>
                </a:solidFill>
                <a:effectLst/>
                <a:latin typeface="+mj-lt"/>
                <a:ea typeface="ＭＳ Ｐゴシック" charset="0"/>
                <a:cs typeface="ＭＳ Ｐゴシック" charset="0"/>
              </a:rPr>
            </a:br>
            <a:r>
              <a:rPr kumimoji="0" lang="de-DE" sz="1600" b="1" i="0" u="none" strike="noStrike" cap="none" normalizeH="0" baseline="0" dirty="0" err="1" smtClean="0">
                <a:ln>
                  <a:noFill/>
                </a:ln>
                <a:solidFill>
                  <a:schemeClr val="tx1"/>
                </a:solidFill>
                <a:effectLst/>
                <a:latin typeface="+mj-lt"/>
                <a:ea typeface="ＭＳ Ｐゴシック" charset="0"/>
                <a:cs typeface="ＭＳ Ｐゴシック" charset="0"/>
              </a:rPr>
              <a:t>bremen</a:t>
            </a:r>
            <a:endParaRPr kumimoji="0" lang="de-DE" sz="16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4" name="Rechteck 13"/>
          <p:cNvSpPr/>
          <p:nvPr/>
        </p:nvSpPr>
        <p:spPr bwMode="auto">
          <a:xfrm>
            <a:off x="1331640" y="3601632"/>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1"/>
                </a:solidFill>
                <a:effectLst/>
                <a:latin typeface="+mj-lt"/>
                <a:ea typeface="ＭＳ Ｐゴシック" charset="0"/>
                <a:cs typeface="ＭＳ Ｐゴシック" charset="0"/>
              </a:rPr>
              <a:t>denic</a:t>
            </a:r>
            <a:endParaRPr kumimoji="0" lang="de-DE" sz="24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5" name="Rechteck 14"/>
          <p:cNvSpPr/>
          <p:nvPr/>
        </p:nvSpPr>
        <p:spPr bwMode="auto">
          <a:xfrm>
            <a:off x="6156176" y="3601632"/>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1"/>
                </a:solidFill>
                <a:effectLst/>
                <a:latin typeface="+mj-lt"/>
                <a:ea typeface="ＭＳ Ｐゴシック" charset="0"/>
                <a:cs typeface="ＭＳ Ｐゴシック" charset="0"/>
              </a:rPr>
              <a:t>google</a:t>
            </a:r>
            <a:endParaRPr kumimoji="0" lang="de-DE" sz="24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6" name="Rechteck 15"/>
          <p:cNvSpPr/>
          <p:nvPr/>
        </p:nvSpPr>
        <p:spPr bwMode="auto">
          <a:xfrm>
            <a:off x="3716412" y="4796332"/>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1"/>
                </a:solidFill>
                <a:effectLst/>
                <a:latin typeface="+mj-lt"/>
                <a:ea typeface="ＭＳ Ｐゴシック" charset="0"/>
                <a:cs typeface="ＭＳ Ｐゴシック" charset="0"/>
              </a:rPr>
              <a:t>www</a:t>
            </a:r>
            <a:endParaRPr kumimoji="0" lang="de-DE" sz="24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7" name="Rechteck 16"/>
          <p:cNvSpPr/>
          <p:nvPr/>
        </p:nvSpPr>
        <p:spPr bwMode="auto">
          <a:xfrm>
            <a:off x="1331640" y="4804072"/>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1"/>
                </a:solidFill>
                <a:effectLst/>
                <a:latin typeface="+mj-lt"/>
                <a:ea typeface="ＭＳ Ｐゴシック" charset="0"/>
                <a:cs typeface="ＭＳ Ｐゴシック" charset="0"/>
              </a:rPr>
              <a:t>pc</a:t>
            </a:r>
            <a:endParaRPr kumimoji="0" lang="de-DE" sz="2400" b="1"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18" name="Rechteck 17"/>
          <p:cNvSpPr/>
          <p:nvPr/>
        </p:nvSpPr>
        <p:spPr bwMode="auto">
          <a:xfrm>
            <a:off x="6140524" y="4796332"/>
            <a:ext cx="1728192" cy="576064"/>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err="1" smtClean="0">
                <a:ln>
                  <a:noFill/>
                </a:ln>
                <a:solidFill>
                  <a:schemeClr val="tx1"/>
                </a:solidFill>
                <a:effectLst/>
                <a:latin typeface="+mj-lt"/>
                <a:ea typeface="ＭＳ Ｐゴシック" charset="0"/>
                <a:cs typeface="ＭＳ Ｐゴシック" charset="0"/>
              </a:rPr>
              <a:t>ldap</a:t>
            </a:r>
            <a:endParaRPr kumimoji="0" lang="de-DE" sz="2000" b="1" i="0" u="none" strike="noStrike" cap="none" normalizeH="0" baseline="0" dirty="0">
              <a:ln>
                <a:noFill/>
              </a:ln>
              <a:solidFill>
                <a:schemeClr val="tx1"/>
              </a:solidFill>
              <a:effectLst/>
              <a:latin typeface="+mj-lt"/>
              <a:ea typeface="ＭＳ Ｐゴシック" charset="0"/>
              <a:cs typeface="ＭＳ Ｐゴシック" charset="0"/>
            </a:endParaRPr>
          </a:p>
        </p:txBody>
      </p:sp>
      <p:grpSp>
        <p:nvGrpSpPr>
          <p:cNvPr id="85" name="Gruppieren 84"/>
          <p:cNvGrpSpPr/>
          <p:nvPr/>
        </p:nvGrpSpPr>
        <p:grpSpPr>
          <a:xfrm>
            <a:off x="8152120" y="2611646"/>
            <a:ext cx="539560" cy="107512"/>
            <a:chOff x="8152120" y="2611646"/>
            <a:chExt cx="539560" cy="107512"/>
          </a:xfrm>
        </p:grpSpPr>
        <p:sp>
          <p:nvSpPr>
            <p:cNvPr id="82" name="Ellipse 81"/>
            <p:cNvSpPr/>
            <p:nvPr/>
          </p:nvSpPr>
          <p:spPr bwMode="auto">
            <a:xfrm>
              <a:off x="8152120"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83" name="Ellipse 82"/>
            <p:cNvSpPr/>
            <p:nvPr/>
          </p:nvSpPr>
          <p:spPr bwMode="auto">
            <a:xfrm>
              <a:off x="8368144"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84" name="Ellipse 83"/>
            <p:cNvSpPr/>
            <p:nvPr/>
          </p:nvSpPr>
          <p:spPr bwMode="auto">
            <a:xfrm>
              <a:off x="8584168"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grpSp>
      <p:grpSp>
        <p:nvGrpSpPr>
          <p:cNvPr id="86" name="Gruppieren 85"/>
          <p:cNvGrpSpPr/>
          <p:nvPr/>
        </p:nvGrpSpPr>
        <p:grpSpPr>
          <a:xfrm>
            <a:off x="8152120" y="3811340"/>
            <a:ext cx="539560" cy="107512"/>
            <a:chOff x="8152120" y="2611646"/>
            <a:chExt cx="539560" cy="107512"/>
          </a:xfrm>
        </p:grpSpPr>
        <p:sp>
          <p:nvSpPr>
            <p:cNvPr id="87" name="Ellipse 86"/>
            <p:cNvSpPr/>
            <p:nvPr/>
          </p:nvSpPr>
          <p:spPr bwMode="auto">
            <a:xfrm>
              <a:off x="8152120"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88" name="Ellipse 87"/>
            <p:cNvSpPr/>
            <p:nvPr/>
          </p:nvSpPr>
          <p:spPr bwMode="auto">
            <a:xfrm>
              <a:off x="8368144"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89" name="Ellipse 88"/>
            <p:cNvSpPr/>
            <p:nvPr/>
          </p:nvSpPr>
          <p:spPr bwMode="auto">
            <a:xfrm>
              <a:off x="8584168"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grpSp>
      <p:grpSp>
        <p:nvGrpSpPr>
          <p:cNvPr id="90" name="Gruppieren 89"/>
          <p:cNvGrpSpPr/>
          <p:nvPr/>
        </p:nvGrpSpPr>
        <p:grpSpPr>
          <a:xfrm>
            <a:off x="8152120" y="5030608"/>
            <a:ext cx="539560" cy="107512"/>
            <a:chOff x="8152120" y="2611646"/>
            <a:chExt cx="539560" cy="107512"/>
          </a:xfrm>
        </p:grpSpPr>
        <p:sp>
          <p:nvSpPr>
            <p:cNvPr id="91" name="Ellipse 90"/>
            <p:cNvSpPr/>
            <p:nvPr/>
          </p:nvSpPr>
          <p:spPr bwMode="auto">
            <a:xfrm>
              <a:off x="8152120"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92" name="Ellipse 91"/>
            <p:cNvSpPr/>
            <p:nvPr/>
          </p:nvSpPr>
          <p:spPr bwMode="auto">
            <a:xfrm>
              <a:off x="8368144"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93" name="Ellipse 92"/>
            <p:cNvSpPr/>
            <p:nvPr/>
          </p:nvSpPr>
          <p:spPr bwMode="auto">
            <a:xfrm>
              <a:off x="8584168"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grpSp>
      <p:grpSp>
        <p:nvGrpSpPr>
          <p:cNvPr id="94" name="Gruppieren 93"/>
          <p:cNvGrpSpPr/>
          <p:nvPr/>
        </p:nvGrpSpPr>
        <p:grpSpPr>
          <a:xfrm>
            <a:off x="467544" y="2633468"/>
            <a:ext cx="539560" cy="107512"/>
            <a:chOff x="8152120" y="2611646"/>
            <a:chExt cx="539560" cy="107512"/>
          </a:xfrm>
        </p:grpSpPr>
        <p:sp>
          <p:nvSpPr>
            <p:cNvPr id="95" name="Ellipse 94"/>
            <p:cNvSpPr/>
            <p:nvPr/>
          </p:nvSpPr>
          <p:spPr bwMode="auto">
            <a:xfrm>
              <a:off x="8152120"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96" name="Ellipse 95"/>
            <p:cNvSpPr/>
            <p:nvPr/>
          </p:nvSpPr>
          <p:spPr bwMode="auto">
            <a:xfrm>
              <a:off x="8368144"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97" name="Ellipse 96"/>
            <p:cNvSpPr/>
            <p:nvPr/>
          </p:nvSpPr>
          <p:spPr bwMode="auto">
            <a:xfrm>
              <a:off x="8584168"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grpSp>
      <p:grpSp>
        <p:nvGrpSpPr>
          <p:cNvPr id="98" name="Gruppieren 97"/>
          <p:cNvGrpSpPr/>
          <p:nvPr/>
        </p:nvGrpSpPr>
        <p:grpSpPr>
          <a:xfrm>
            <a:off x="467544" y="3811340"/>
            <a:ext cx="539560" cy="107512"/>
            <a:chOff x="8152120" y="2611646"/>
            <a:chExt cx="539560" cy="107512"/>
          </a:xfrm>
        </p:grpSpPr>
        <p:sp>
          <p:nvSpPr>
            <p:cNvPr id="99" name="Ellipse 98"/>
            <p:cNvSpPr/>
            <p:nvPr/>
          </p:nvSpPr>
          <p:spPr bwMode="auto">
            <a:xfrm>
              <a:off x="8152120"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100" name="Ellipse 99"/>
            <p:cNvSpPr/>
            <p:nvPr/>
          </p:nvSpPr>
          <p:spPr bwMode="auto">
            <a:xfrm>
              <a:off x="8368144"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101" name="Ellipse 100"/>
            <p:cNvSpPr/>
            <p:nvPr/>
          </p:nvSpPr>
          <p:spPr bwMode="auto">
            <a:xfrm>
              <a:off x="8584168"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grpSp>
      <p:grpSp>
        <p:nvGrpSpPr>
          <p:cNvPr id="102" name="Gruppieren 101"/>
          <p:cNvGrpSpPr/>
          <p:nvPr/>
        </p:nvGrpSpPr>
        <p:grpSpPr>
          <a:xfrm>
            <a:off x="467544" y="5030608"/>
            <a:ext cx="539560" cy="107512"/>
            <a:chOff x="8152120" y="2611646"/>
            <a:chExt cx="539560" cy="107512"/>
          </a:xfrm>
        </p:grpSpPr>
        <p:sp>
          <p:nvSpPr>
            <p:cNvPr id="103" name="Ellipse 102"/>
            <p:cNvSpPr/>
            <p:nvPr/>
          </p:nvSpPr>
          <p:spPr bwMode="auto">
            <a:xfrm>
              <a:off x="8152120"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104" name="Ellipse 103"/>
            <p:cNvSpPr/>
            <p:nvPr/>
          </p:nvSpPr>
          <p:spPr bwMode="auto">
            <a:xfrm>
              <a:off x="8368144"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sp>
          <p:nvSpPr>
            <p:cNvPr id="105" name="Ellipse 104"/>
            <p:cNvSpPr/>
            <p:nvPr/>
          </p:nvSpPr>
          <p:spPr bwMode="auto">
            <a:xfrm>
              <a:off x="8584168" y="2611646"/>
              <a:ext cx="107512" cy="107512"/>
            </a:xfrm>
            <a:prstGeom prst="ellips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mj-lt"/>
                <a:ea typeface="ＭＳ Ｐゴシック" charset="0"/>
                <a:cs typeface="ＭＳ Ｐゴシック" charset="0"/>
              </a:endParaRPr>
            </a:p>
          </p:txBody>
        </p:sp>
      </p:grpSp>
    </p:spTree>
    <p:extLst>
      <p:ext uri="{BB962C8B-B14F-4D97-AF65-F5344CB8AC3E}">
        <p14:creationId xmlns:p14="http://schemas.microsoft.com/office/powerpoint/2010/main" val="506284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724" y="393700"/>
            <a:ext cx="8171755" cy="909638"/>
          </a:xfrm>
        </p:spPr>
        <p:txBody>
          <a:bodyPr/>
          <a:lstStyle/>
          <a:p>
            <a:r>
              <a:rPr lang="de-DE" dirty="0"/>
              <a:t>„</a:t>
            </a:r>
            <a:r>
              <a:rPr lang="de-DE" dirty="0" err="1"/>
              <a:t>Fully</a:t>
            </a:r>
            <a:r>
              <a:rPr lang="de-DE" dirty="0"/>
              <a:t> </a:t>
            </a:r>
            <a:r>
              <a:rPr lang="de-DE" dirty="0" err="1"/>
              <a:t>Qualified</a:t>
            </a:r>
            <a:r>
              <a:rPr lang="de-DE" dirty="0"/>
              <a:t> Domain-Name“ (FQDN)</a:t>
            </a:r>
          </a:p>
        </p:txBody>
      </p:sp>
      <p:sp>
        <p:nvSpPr>
          <p:cNvPr id="4" name="Textfeld 3"/>
          <p:cNvSpPr txBox="1"/>
          <p:nvPr/>
        </p:nvSpPr>
        <p:spPr>
          <a:xfrm>
            <a:off x="1331640" y="1414025"/>
            <a:ext cx="6603090" cy="584775"/>
          </a:xfrm>
          <a:prstGeom prst="rect">
            <a:avLst/>
          </a:prstGeom>
          <a:noFill/>
        </p:spPr>
        <p:txBody>
          <a:bodyPr wrap="none" rtlCol="0">
            <a:spAutoFit/>
          </a:bodyPr>
          <a:lstStyle/>
          <a:p>
            <a:r>
              <a:rPr lang="de-DE" sz="3200" b="1" dirty="0" smtClean="0">
                <a:latin typeface="+mj-lt"/>
              </a:rPr>
              <a:t>www.hackerspace-bremen.de.</a:t>
            </a:r>
            <a:endParaRPr lang="de-DE" sz="3200" b="1" dirty="0">
              <a:latin typeface="+mj-lt"/>
            </a:endParaRPr>
          </a:p>
        </p:txBody>
      </p:sp>
      <p:cxnSp>
        <p:nvCxnSpPr>
          <p:cNvPr id="6" name="Gerade Verbindung 5"/>
          <p:cNvCxnSpPr/>
          <p:nvPr/>
        </p:nvCxnSpPr>
        <p:spPr bwMode="auto">
          <a:xfrm>
            <a:off x="1403648" y="1959956"/>
            <a:ext cx="720080" cy="0"/>
          </a:xfrm>
          <a:prstGeom prst="line">
            <a:avLst/>
          </a:prstGeom>
          <a:ln w="5715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7" name="Gerade Verbindung 6"/>
          <p:cNvCxnSpPr/>
          <p:nvPr/>
        </p:nvCxnSpPr>
        <p:spPr bwMode="auto">
          <a:xfrm>
            <a:off x="2339752" y="1959956"/>
            <a:ext cx="4464496" cy="0"/>
          </a:xfrm>
          <a:prstGeom prst="line">
            <a:avLst/>
          </a:prstGeom>
          <a:ln w="5715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9" name="Gerade Verbindung 8"/>
          <p:cNvCxnSpPr/>
          <p:nvPr/>
        </p:nvCxnSpPr>
        <p:spPr bwMode="auto">
          <a:xfrm>
            <a:off x="7020272" y="1959956"/>
            <a:ext cx="504056" cy="0"/>
          </a:xfrm>
          <a:prstGeom prst="line">
            <a:avLst/>
          </a:prstGeom>
          <a:ln w="5715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5" name="Gerade Verbindung mit Pfeil 4"/>
          <p:cNvCxnSpPr/>
          <p:nvPr/>
        </p:nvCxnSpPr>
        <p:spPr bwMode="auto">
          <a:xfrm flipV="1">
            <a:off x="7380312" y="1925552"/>
            <a:ext cx="288032" cy="287160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10" name="Gerade Verbindung mit Pfeil 9"/>
          <p:cNvCxnSpPr/>
          <p:nvPr/>
        </p:nvCxnSpPr>
        <p:spPr bwMode="auto">
          <a:xfrm flipV="1">
            <a:off x="4932040" y="2132856"/>
            <a:ext cx="2340260" cy="1963097"/>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2" name="Textfeld 11"/>
          <p:cNvSpPr txBox="1"/>
          <p:nvPr/>
        </p:nvSpPr>
        <p:spPr>
          <a:xfrm>
            <a:off x="3041830" y="4095953"/>
            <a:ext cx="3384376" cy="461665"/>
          </a:xfrm>
          <a:prstGeom prst="rect">
            <a:avLst/>
          </a:prstGeom>
          <a:noFill/>
        </p:spPr>
        <p:txBody>
          <a:bodyPr wrap="square" rtlCol="0">
            <a:spAutoFit/>
          </a:bodyPr>
          <a:lstStyle/>
          <a:p>
            <a:pPr algn="ctr"/>
            <a:r>
              <a:rPr lang="de-DE" dirty="0" smtClean="0"/>
              <a:t>Top-Level Domain (</a:t>
            </a:r>
            <a:r>
              <a:rPr lang="de-DE" dirty="0" err="1" smtClean="0"/>
              <a:t>tld</a:t>
            </a:r>
            <a:r>
              <a:rPr lang="de-DE" dirty="0" smtClean="0"/>
              <a:t>)</a:t>
            </a:r>
            <a:endParaRPr lang="de-DE" dirty="0"/>
          </a:p>
        </p:txBody>
      </p:sp>
      <p:sp>
        <p:nvSpPr>
          <p:cNvPr id="13" name="Textfeld 12"/>
          <p:cNvSpPr txBox="1"/>
          <p:nvPr/>
        </p:nvSpPr>
        <p:spPr>
          <a:xfrm>
            <a:off x="672745" y="3327375"/>
            <a:ext cx="3960440" cy="461665"/>
          </a:xfrm>
          <a:prstGeom prst="rect">
            <a:avLst/>
          </a:prstGeom>
          <a:noFill/>
        </p:spPr>
        <p:txBody>
          <a:bodyPr wrap="square" rtlCol="0">
            <a:spAutoFit/>
          </a:bodyPr>
          <a:lstStyle/>
          <a:p>
            <a:pPr algn="ctr"/>
            <a:r>
              <a:rPr lang="de-DE" dirty="0" smtClean="0"/>
              <a:t>Second-Level Domain (</a:t>
            </a:r>
            <a:r>
              <a:rPr lang="de-DE" dirty="0" err="1"/>
              <a:t>s</a:t>
            </a:r>
            <a:r>
              <a:rPr lang="de-DE" dirty="0" err="1" smtClean="0"/>
              <a:t>ld</a:t>
            </a:r>
            <a:r>
              <a:rPr lang="de-DE" dirty="0" smtClean="0"/>
              <a:t>)</a:t>
            </a:r>
            <a:endParaRPr lang="de-DE" dirty="0"/>
          </a:p>
        </p:txBody>
      </p:sp>
      <p:sp>
        <p:nvSpPr>
          <p:cNvPr id="14" name="Textfeld 13"/>
          <p:cNvSpPr txBox="1"/>
          <p:nvPr/>
        </p:nvSpPr>
        <p:spPr>
          <a:xfrm>
            <a:off x="5292074" y="4869159"/>
            <a:ext cx="3438762" cy="830997"/>
          </a:xfrm>
          <a:prstGeom prst="rect">
            <a:avLst/>
          </a:prstGeom>
          <a:noFill/>
        </p:spPr>
        <p:txBody>
          <a:bodyPr wrap="none" rtlCol="0">
            <a:spAutoFit/>
          </a:bodyPr>
          <a:lstStyle/>
          <a:p>
            <a:r>
              <a:rPr lang="de-DE" dirty="0" smtClean="0"/>
              <a:t>Abschließender Punkt </a:t>
            </a:r>
          </a:p>
          <a:p>
            <a:pPr algn="ctr"/>
            <a:r>
              <a:rPr lang="de-DE" dirty="0" smtClean="0"/>
              <a:t>wird i.d.R. weggelassen</a:t>
            </a:r>
            <a:endParaRPr lang="de-DE" dirty="0"/>
          </a:p>
        </p:txBody>
      </p:sp>
      <p:cxnSp>
        <p:nvCxnSpPr>
          <p:cNvPr id="18" name="Gerade Verbindung mit Pfeil 17"/>
          <p:cNvCxnSpPr/>
          <p:nvPr/>
        </p:nvCxnSpPr>
        <p:spPr bwMode="auto">
          <a:xfrm flipV="1">
            <a:off x="2915816" y="2132856"/>
            <a:ext cx="1383225" cy="108012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21" name="Gerade Verbindung mit Pfeil 20"/>
          <p:cNvCxnSpPr/>
          <p:nvPr/>
        </p:nvCxnSpPr>
        <p:spPr bwMode="auto">
          <a:xfrm flipV="1">
            <a:off x="1403648" y="2132856"/>
            <a:ext cx="375672" cy="360040"/>
          </a:xfrm>
          <a:prstGeom prst="straightConnector1">
            <a:avLst/>
          </a:prstGeom>
          <a:ln>
            <a:solidFill>
              <a:srgbClr val="FF000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23" name="Textfeld 22"/>
          <p:cNvSpPr txBox="1"/>
          <p:nvPr/>
        </p:nvSpPr>
        <p:spPr>
          <a:xfrm>
            <a:off x="373685" y="2585250"/>
            <a:ext cx="2182091" cy="461665"/>
          </a:xfrm>
          <a:prstGeom prst="rect">
            <a:avLst/>
          </a:prstGeom>
          <a:noFill/>
        </p:spPr>
        <p:txBody>
          <a:bodyPr wrap="square" rtlCol="0">
            <a:spAutoFit/>
          </a:bodyPr>
          <a:lstStyle/>
          <a:p>
            <a:pPr algn="ctr"/>
            <a:r>
              <a:rPr lang="de-DE" dirty="0" smtClean="0"/>
              <a:t>Subdomain(s)</a:t>
            </a:r>
            <a:endParaRPr lang="de-DE" dirty="0"/>
          </a:p>
        </p:txBody>
      </p:sp>
    </p:spTree>
    <p:extLst>
      <p:ext uri="{BB962C8B-B14F-4D97-AF65-F5344CB8AC3E}">
        <p14:creationId xmlns:p14="http://schemas.microsoft.com/office/powerpoint/2010/main" val="423977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Hackerspace Folienmaster">
  <a:themeElements>
    <a:clrScheme name="QSC_PPT 13">
      <a:dk1>
        <a:srgbClr val="808080"/>
      </a:dk1>
      <a:lt1>
        <a:srgbClr val="FFFFFF"/>
      </a:lt1>
      <a:dk2>
        <a:srgbClr val="F2F2F2"/>
      </a:dk2>
      <a:lt2>
        <a:srgbClr val="C0C0C0"/>
      </a:lt2>
      <a:accent1>
        <a:srgbClr val="FFE1C3"/>
      </a:accent1>
      <a:accent2>
        <a:srgbClr val="FF4000"/>
      </a:accent2>
      <a:accent3>
        <a:srgbClr val="FFFFFF"/>
      </a:accent3>
      <a:accent4>
        <a:srgbClr val="6C6C6C"/>
      </a:accent4>
      <a:accent5>
        <a:srgbClr val="FFEEDE"/>
      </a:accent5>
      <a:accent6>
        <a:srgbClr val="E73900"/>
      </a:accent6>
      <a:hlink>
        <a:srgbClr val="B3000F"/>
      </a:hlink>
      <a:folHlink>
        <a:srgbClr val="DF103B"/>
      </a:folHlink>
    </a:clrScheme>
    <a:fontScheme name="1_Standard">
      <a:majorFont>
        <a:latin typeface="Courier New"/>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QSC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SC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SC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SC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SC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SC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SC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SC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SC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SC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SC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SC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QSC_PPT 13">
        <a:dk1>
          <a:srgbClr val="808080"/>
        </a:dk1>
        <a:lt1>
          <a:srgbClr val="FFFFFF"/>
        </a:lt1>
        <a:dk2>
          <a:srgbClr val="F2F2F2"/>
        </a:dk2>
        <a:lt2>
          <a:srgbClr val="C0C0C0"/>
        </a:lt2>
        <a:accent1>
          <a:srgbClr val="FFE1C3"/>
        </a:accent1>
        <a:accent2>
          <a:srgbClr val="FF4000"/>
        </a:accent2>
        <a:accent3>
          <a:srgbClr val="FFFFFF"/>
        </a:accent3>
        <a:accent4>
          <a:srgbClr val="6C6C6C"/>
        </a:accent4>
        <a:accent5>
          <a:srgbClr val="FFEEDE"/>
        </a:accent5>
        <a:accent6>
          <a:srgbClr val="E73900"/>
        </a:accent6>
        <a:hlink>
          <a:srgbClr val="B3000F"/>
        </a:hlink>
        <a:folHlink>
          <a:srgbClr val="DF10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Hackerspace Folienmaster</Template>
  <TotalTime>0</TotalTime>
  <Words>2655</Words>
  <Application>Microsoft Office PowerPoint</Application>
  <PresentationFormat>Bildschirmpräsentation (4:3)</PresentationFormat>
  <Paragraphs>495</Paragraphs>
  <Slides>51</Slides>
  <Notes>4</Notes>
  <HiddenSlides>0</HiddenSlides>
  <MMClips>0</MMClips>
  <ScaleCrop>false</ScaleCrop>
  <HeadingPairs>
    <vt:vector size="4" baseType="variant">
      <vt:variant>
        <vt:lpstr>Design</vt:lpstr>
      </vt:variant>
      <vt:variant>
        <vt:i4>1</vt:i4>
      </vt:variant>
      <vt:variant>
        <vt:lpstr>Folientitel</vt:lpstr>
      </vt:variant>
      <vt:variant>
        <vt:i4>51</vt:i4>
      </vt:variant>
    </vt:vector>
  </HeadingPairs>
  <TitlesOfParts>
    <vt:vector size="52" baseType="lpstr">
      <vt:lpstr>Hackerspace Folienmaster</vt:lpstr>
      <vt:lpstr>DNS – Domain Name System</vt:lpstr>
      <vt:lpstr>Inhalt</vt:lpstr>
      <vt:lpstr>Warum DNS?</vt:lpstr>
      <vt:lpstr>/etc/hosts</vt:lpstr>
      <vt:lpstr>Das Domain Name System</vt:lpstr>
      <vt:lpstr>Das Domain Name System</vt:lpstr>
      <vt:lpstr>Nameserver</vt:lpstr>
      <vt:lpstr>DNS-Baumstruktur</vt:lpstr>
      <vt:lpstr>„Fully Qualified Domain-Name“ (FQDN)</vt:lpstr>
      <vt:lpstr>FQDN Länge</vt:lpstr>
      <vt:lpstr>Autoritative Nameserver</vt:lpstr>
      <vt:lpstr>Autoritative Nameserver</vt:lpstr>
      <vt:lpstr>Caching / Proxy Nameserver</vt:lpstr>
      <vt:lpstr>Namensauflösung Beispiel  (bei leerem Cache)</vt:lpstr>
      <vt:lpstr>Top-Level Domains</vt:lpstr>
      <vt:lpstr>Second-Level Domains</vt:lpstr>
      <vt:lpstr>Subdomains</vt:lpstr>
      <vt:lpstr>Root Nameserver</vt:lpstr>
      <vt:lpstr>Root Nameserver</vt:lpstr>
      <vt:lpstr>.de Nameserver</vt:lpstr>
      <vt:lpstr>Zone</vt:lpstr>
      <vt:lpstr>Resource Record Typen</vt:lpstr>
      <vt:lpstr>SOA-Record</vt:lpstr>
      <vt:lpstr>NS-Record</vt:lpstr>
      <vt:lpstr>A-Record</vt:lpstr>
      <vt:lpstr>AAAA-Record</vt:lpstr>
      <vt:lpstr>CNAME-Record</vt:lpstr>
      <vt:lpstr>MX-Record</vt:lpstr>
      <vt:lpstr>SRV-Record</vt:lpstr>
      <vt:lpstr>TXT-Record</vt:lpstr>
      <vt:lpstr>PTR-Record</vt:lpstr>
      <vt:lpstr>Umlaute und Sonderzeichen</vt:lpstr>
      <vt:lpstr>Umlaute und Sonderzeichen</vt:lpstr>
      <vt:lpstr>IDN-Konvertierung</vt:lpstr>
      <vt:lpstr>Sicherheitsmechanismen</vt:lpstr>
      <vt:lpstr>Politisches</vt:lpstr>
      <vt:lpstr>Anycast</vt:lpstr>
      <vt:lpstr>Anycast</vt:lpstr>
      <vt:lpstr>DNS Amplification Attack</vt:lpstr>
      <vt:lpstr>DNS Amplification Attack</vt:lpstr>
      <vt:lpstr>DNS Amplification Attack</vt:lpstr>
      <vt:lpstr>DNS Amplification Attack</vt:lpstr>
      <vt:lpstr>Tools</vt:lpstr>
      <vt:lpstr>dig</vt:lpstr>
      <vt:lpstr>dig</vt:lpstr>
      <vt:lpstr>nslookup</vt:lpstr>
      <vt:lpstr>nslookup</vt:lpstr>
      <vt:lpstr>whois</vt:lpstr>
      <vt:lpstr>whois via DeNIC-Website</vt:lpstr>
      <vt:lpstr>whois</vt:lpstr>
      <vt:lpstr>Vielen Dank für eure Aufmerksamkeit!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 – Domain Name System</dc:title>
  <dc:creator>Jens Bretschneider</dc:creator>
  <cp:lastModifiedBy>Jens Bretschneider</cp:lastModifiedBy>
  <cp:revision>93</cp:revision>
  <cp:lastPrinted>2014-04-15T16:43:00Z</cp:lastPrinted>
  <dcterms:created xsi:type="dcterms:W3CDTF">2014-03-09T19:56:55Z</dcterms:created>
  <dcterms:modified xsi:type="dcterms:W3CDTF">2014-04-15T18:55:25Z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ategorie">
    <vt:lpwstr>Templates</vt:lpwstr>
  </property>
  <property fmtid="{D5CDD505-2E9C-101B-9397-08002B2CF9AE}" pid="3" name="Beschreibung">
    <vt:lpwstr/>
  </property>
  <property fmtid="{D5CDD505-2E9C-101B-9397-08002B2CF9AE}" pid="4" name="Unterkategorie">
    <vt:lpwstr/>
  </property>
  <property fmtid="{D5CDD505-2E9C-101B-9397-08002B2CF9AE}" pid="5" name="Unterordner">
    <vt:lpwstr/>
  </property>
  <property fmtid="{D5CDD505-2E9C-101B-9397-08002B2CF9AE}" pid="6" name="Branding">
    <vt:lpwstr>neu</vt:lpwstr>
  </property>
  <property fmtid="{D5CDD505-2E9C-101B-9397-08002B2CF9AE}" pid="7" name="ContentType">
    <vt:lpwstr>Dokument</vt:lpwstr>
  </property>
</Properties>
</file>