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7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5715000" type="screen16x1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954"/>
    <a:srgbClr val="003A3D"/>
    <a:srgbClr val="808080"/>
    <a:srgbClr val="646464"/>
    <a:srgbClr val="FF4000"/>
    <a:srgbClr val="949599"/>
    <a:srgbClr val="D74720"/>
    <a:srgbClr val="1FD25C"/>
    <a:srgbClr val="EE3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79751" autoAdjust="0"/>
  </p:normalViewPr>
  <p:slideViewPr>
    <p:cSldViewPr>
      <p:cViewPr varScale="1">
        <p:scale>
          <a:sx n="146" d="100"/>
          <a:sy n="146" d="100"/>
        </p:scale>
        <p:origin x="-114" y="-2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36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Unicode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Unicode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Unicode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Unicode MS" pitchFamily="34" charset="-128"/>
              </a:defRPr>
            </a:lvl1pPr>
          </a:lstStyle>
          <a:p>
            <a:fld id="{BC46C084-0B66-41E8-940A-AF140737C80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435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Unicode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Unicode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Unicode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Unicode MS" pitchFamily="34" charset="-128"/>
              </a:defRPr>
            </a:lvl1pPr>
          </a:lstStyle>
          <a:p>
            <a:fld id="{D9BC266F-A0BE-41F4-A9F4-0891B3CBC04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259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8"/>
          <p:cNvSpPr>
            <a:spLocks noChangeArrowheads="1"/>
          </p:cNvSpPr>
          <p:nvPr userDrawn="1"/>
        </p:nvSpPr>
        <p:spPr bwMode="auto">
          <a:xfrm>
            <a:off x="3175" y="5016500"/>
            <a:ext cx="9144000" cy="698500"/>
          </a:xfrm>
          <a:prstGeom prst="rect">
            <a:avLst/>
          </a:prstGeom>
          <a:solidFill>
            <a:srgbClr val="003A3D"/>
          </a:solidFill>
          <a:ln w="9525">
            <a:solidFill>
              <a:srgbClr val="003A3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Line 49"/>
          <p:cNvSpPr>
            <a:spLocks noChangeShapeType="1"/>
          </p:cNvSpPr>
          <p:nvPr userDrawn="1"/>
        </p:nvSpPr>
        <p:spPr bwMode="auto">
          <a:xfrm>
            <a:off x="0" y="5016500"/>
            <a:ext cx="9144000" cy="0"/>
          </a:xfrm>
          <a:prstGeom prst="line">
            <a:avLst/>
          </a:prstGeom>
          <a:noFill/>
          <a:ln w="50800">
            <a:solidFill>
              <a:srgbClr val="EE37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756709"/>
            <a:ext cx="7772400" cy="1225021"/>
          </a:xfrm>
        </p:spPr>
        <p:txBody>
          <a:bodyPr/>
          <a:lstStyle>
            <a:lvl1pPr algn="ctr">
              <a:defRPr sz="3600" smtClean="0">
                <a:ea typeface="ＭＳ Ｐゴシック" pitchFamily="34" charset="-128"/>
              </a:defRPr>
            </a:lvl1pPr>
          </a:lstStyle>
          <a:p>
            <a:pPr lvl="0"/>
            <a:r>
              <a:rPr lang="de-DE" noProof="0" dirty="0" smtClean="0"/>
              <a:t>Titel durch Klicken bearbeiten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2127250"/>
            <a:ext cx="6400800" cy="1270000"/>
          </a:xfrm>
        </p:spPr>
        <p:txBody>
          <a:bodyPr/>
          <a:lstStyle>
            <a:lvl1pPr marL="14288" indent="0" algn="ctr">
              <a:buFont typeface="Times" charset="0"/>
              <a:buNone/>
              <a:defRPr sz="2400" b="1" baseline="0" smtClean="0">
                <a:solidFill>
                  <a:srgbClr val="258954"/>
                </a:solidFill>
                <a:latin typeface="Courier New" pitchFamily="49" charset="0"/>
                <a:ea typeface="ＭＳ Ｐゴシック" pitchFamily="34" charset="-128"/>
              </a:defRPr>
            </a:lvl1pPr>
          </a:lstStyle>
          <a:p>
            <a:pPr lvl="0"/>
            <a:r>
              <a:rPr lang="de-DE" noProof="0" dirty="0" smtClean="0"/>
              <a:t>Untertitel durch Klicken bearbeiten</a:t>
            </a:r>
          </a:p>
        </p:txBody>
      </p:sp>
      <p:sp>
        <p:nvSpPr>
          <p:cNvPr id="4" name="Rectangle 48"/>
          <p:cNvSpPr>
            <a:spLocks noChangeArrowheads="1"/>
          </p:cNvSpPr>
          <p:nvPr userDrawn="1"/>
        </p:nvSpPr>
        <p:spPr bwMode="auto">
          <a:xfrm>
            <a:off x="0" y="0"/>
            <a:ext cx="9144000" cy="128323"/>
          </a:xfrm>
          <a:prstGeom prst="rect">
            <a:avLst/>
          </a:prstGeom>
          <a:solidFill>
            <a:srgbClr val="003A3D"/>
          </a:solidFill>
          <a:ln w="9525">
            <a:solidFill>
              <a:srgbClr val="003A3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Line 49"/>
          <p:cNvSpPr>
            <a:spLocks noChangeShapeType="1"/>
          </p:cNvSpPr>
          <p:nvPr userDrawn="1"/>
        </p:nvSpPr>
        <p:spPr bwMode="auto">
          <a:xfrm>
            <a:off x="0" y="146844"/>
            <a:ext cx="9144000" cy="0"/>
          </a:xfrm>
          <a:prstGeom prst="line">
            <a:avLst/>
          </a:prstGeom>
          <a:noFill/>
          <a:ln w="50800">
            <a:solidFill>
              <a:srgbClr val="EE37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7898" name="Picture 10" descr="https://chili.hackerspace-bremen.de/attachments/download/95/HSpace_HB_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3238" y="3337719"/>
            <a:ext cx="2381250" cy="214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9" name="Text Box 11"/>
          <p:cNvSpPr txBox="1">
            <a:spLocks noChangeArrowheads="1"/>
          </p:cNvSpPr>
          <p:nvPr userDrawn="1"/>
        </p:nvSpPr>
        <p:spPr bwMode="auto">
          <a:xfrm>
            <a:off x="263525" y="5208324"/>
            <a:ext cx="29418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 b="1">
                <a:solidFill>
                  <a:srgbClr val="258954"/>
                </a:solidFill>
                <a:latin typeface="Courier New" pitchFamily="49" charset="0"/>
              </a:rPr>
              <a:t>make | hack | modify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63526" y="4616131"/>
            <a:ext cx="5565775" cy="283953"/>
          </a:xfrm>
        </p:spPr>
        <p:txBody>
          <a:bodyPr/>
          <a:lstStyle>
            <a:lvl1pPr marL="14288" indent="0" algn="ctr">
              <a:buNone/>
              <a:defRPr sz="1600" b="1" baseline="0">
                <a:solidFill>
                  <a:srgbClr val="808080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Name/Datum durch Klicken bearbeiten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683568" y="4762501"/>
            <a:ext cx="2667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4FA418-414C-4BC6-BE53-0B59859A525C}" type="slidenum">
              <a:rPr lang="de-DE" sz="1000">
                <a:solidFill>
                  <a:srgbClr val="646464"/>
                </a:solidFill>
                <a:latin typeface="Arial Unicode MS" pitchFamily="34" charset="-128"/>
              </a:rPr>
              <a:pPr/>
              <a:t>‹Nr.›</a:t>
            </a:fld>
            <a:endParaRPr lang="de-DE" sz="1000" dirty="0">
              <a:solidFill>
                <a:srgbClr val="646464"/>
              </a:solidFill>
              <a:latin typeface="Arial Unicode MS" pitchFamily="34" charset="-128"/>
            </a:endParaRPr>
          </a:p>
        </p:txBody>
      </p:sp>
      <p:sp>
        <p:nvSpPr>
          <p:cNvPr id="5" name="Rectangle 48"/>
          <p:cNvSpPr>
            <a:spLocks noChangeArrowheads="1"/>
          </p:cNvSpPr>
          <p:nvPr userDrawn="1"/>
        </p:nvSpPr>
        <p:spPr bwMode="auto">
          <a:xfrm>
            <a:off x="3175" y="5016500"/>
            <a:ext cx="9144000" cy="698500"/>
          </a:xfrm>
          <a:prstGeom prst="rect">
            <a:avLst/>
          </a:prstGeom>
          <a:solidFill>
            <a:srgbClr val="003A3D"/>
          </a:solidFill>
          <a:ln w="9525">
            <a:solidFill>
              <a:srgbClr val="003A3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Line 49"/>
          <p:cNvSpPr>
            <a:spLocks noChangeShapeType="1"/>
          </p:cNvSpPr>
          <p:nvPr userDrawn="1"/>
        </p:nvSpPr>
        <p:spPr bwMode="auto">
          <a:xfrm>
            <a:off x="0" y="5016500"/>
            <a:ext cx="9144000" cy="0"/>
          </a:xfrm>
          <a:prstGeom prst="line">
            <a:avLst/>
          </a:prstGeom>
          <a:noFill/>
          <a:ln w="50800">
            <a:solidFill>
              <a:srgbClr val="EE37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0722" y="4657700"/>
            <a:ext cx="952500" cy="859155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10000"/>
              </a:schemeClr>
            </a:glow>
          </a:effectLst>
        </p:spPr>
      </p:pic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0" y="0"/>
            <a:ext cx="9144000" cy="128323"/>
          </a:xfrm>
          <a:prstGeom prst="rect">
            <a:avLst/>
          </a:prstGeom>
          <a:solidFill>
            <a:srgbClr val="003A3D"/>
          </a:solidFill>
          <a:ln w="9525">
            <a:solidFill>
              <a:srgbClr val="003A3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Line 49"/>
          <p:cNvSpPr>
            <a:spLocks noChangeShapeType="1"/>
          </p:cNvSpPr>
          <p:nvPr userDrawn="1"/>
        </p:nvSpPr>
        <p:spPr bwMode="auto">
          <a:xfrm>
            <a:off x="0" y="146844"/>
            <a:ext cx="9144000" cy="0"/>
          </a:xfrm>
          <a:prstGeom prst="line">
            <a:avLst/>
          </a:prstGeom>
          <a:noFill/>
          <a:ln w="50800">
            <a:solidFill>
              <a:srgbClr val="EE37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725" y="328083"/>
            <a:ext cx="7772400" cy="75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 cap="none" baseline="0"/>
            </a:lvl1pPr>
          </a:lstStyle>
          <a:p>
            <a:pPr lvl="0"/>
            <a:r>
              <a:rPr lang="de-DE" dirty="0" smtClean="0"/>
              <a:t>Überschrift bearbeiten</a:t>
            </a:r>
            <a:br>
              <a:rPr lang="de-DE" dirty="0" smtClean="0"/>
            </a:br>
            <a:r>
              <a:rPr lang="de-DE" dirty="0" smtClean="0"/>
              <a:t>	ggf. Untertitel</a:t>
            </a:r>
            <a:endParaRPr lang="de-DE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20725" y="1153583"/>
            <a:ext cx="7772400" cy="360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2754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59833"/>
            <a:ext cx="8280400" cy="75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9886"/>
            <a:ext cx="8280400" cy="3458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5895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58954"/>
          </a:solidFill>
          <a:latin typeface="Courier New" pitchFamily="49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58954"/>
          </a:solidFill>
          <a:latin typeface="Courier New" pitchFamily="49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58954"/>
          </a:solidFill>
          <a:latin typeface="Courier New" pitchFamily="49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58954"/>
          </a:solidFill>
          <a:latin typeface="Courier New" pitchFamily="49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08080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08080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08080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0808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68288" indent="-254000" algn="l" rtl="0" eaLnBrk="1" fontAlgn="base" hangingPunct="1">
        <a:spcBef>
          <a:spcPct val="20000"/>
        </a:spcBef>
        <a:spcAft>
          <a:spcPct val="0"/>
        </a:spcAft>
        <a:buClr>
          <a:srgbClr val="EE3709"/>
        </a:buClr>
        <a:buSzPct val="135000"/>
        <a:buFont typeface="Times" charset="0"/>
        <a:buChar char="•"/>
        <a:defRPr sz="2000">
          <a:solidFill>
            <a:srgbClr val="646464"/>
          </a:solidFill>
          <a:latin typeface="+mn-lt"/>
          <a:ea typeface="+mn-ea"/>
          <a:cs typeface="+mn-cs"/>
        </a:defRPr>
      </a:lvl1pPr>
      <a:lvl2pPr marL="534988" indent="-268288" algn="l" rtl="0" eaLnBrk="1" fontAlgn="base" hangingPunct="1">
        <a:spcBef>
          <a:spcPct val="20000"/>
        </a:spcBef>
        <a:spcAft>
          <a:spcPct val="0"/>
        </a:spcAft>
        <a:buClr>
          <a:srgbClr val="EE3709"/>
        </a:buClr>
        <a:buSzPct val="135000"/>
        <a:buFont typeface="Times" charset="0"/>
        <a:buChar char="•"/>
        <a:defRPr>
          <a:solidFill>
            <a:srgbClr val="646464"/>
          </a:solidFill>
          <a:latin typeface="+mn-lt"/>
          <a:ea typeface="+mn-ea"/>
        </a:defRPr>
      </a:lvl2pPr>
      <a:lvl3pPr marL="809625" indent="-274638" algn="l" defTabSz="809625" rtl="0" eaLnBrk="1" fontAlgn="base" hangingPunct="1">
        <a:spcBef>
          <a:spcPct val="20000"/>
        </a:spcBef>
        <a:spcAft>
          <a:spcPct val="0"/>
        </a:spcAft>
        <a:buClr>
          <a:srgbClr val="EE3709"/>
        </a:buClr>
        <a:buSzPct val="135000"/>
        <a:buFont typeface="Times" charset="0"/>
        <a:buChar char="•"/>
        <a:defRPr>
          <a:solidFill>
            <a:srgbClr val="646464"/>
          </a:solidFill>
          <a:latin typeface="+mn-lt"/>
          <a:ea typeface="+mn-ea"/>
        </a:defRPr>
      </a:lvl3pPr>
      <a:lvl4pPr marL="1076325" indent="-266700" algn="l" rtl="0" eaLnBrk="1" fontAlgn="base" hangingPunct="1">
        <a:spcBef>
          <a:spcPct val="20000"/>
        </a:spcBef>
        <a:spcAft>
          <a:spcPct val="0"/>
        </a:spcAft>
        <a:buClr>
          <a:srgbClr val="EE3709"/>
        </a:buClr>
        <a:buSzPct val="135000"/>
        <a:buFont typeface="Times" charset="0"/>
        <a:buChar char="•"/>
        <a:defRPr sz="1600">
          <a:solidFill>
            <a:srgbClr val="646464"/>
          </a:solidFill>
          <a:latin typeface="+mn-lt"/>
          <a:ea typeface="+mn-ea"/>
        </a:defRPr>
      </a:lvl4pPr>
      <a:lvl5pPr marL="1344613" indent="-268288" algn="l" rtl="0" eaLnBrk="1" fontAlgn="base" hangingPunct="1">
        <a:spcBef>
          <a:spcPct val="20000"/>
        </a:spcBef>
        <a:spcAft>
          <a:spcPct val="0"/>
        </a:spcAft>
        <a:buClr>
          <a:srgbClr val="EE3709"/>
        </a:buClr>
        <a:buSzPct val="135000"/>
        <a:buFont typeface="Times" charset="0"/>
        <a:buChar char="•"/>
        <a:defRPr sz="1600">
          <a:solidFill>
            <a:srgbClr val="646464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4000"/>
        </a:buClr>
        <a:buSzPct val="135000"/>
        <a:buFont typeface="Times" charset="0"/>
        <a:buChar char="•"/>
        <a:defRPr sz="1600">
          <a:solidFill>
            <a:srgbClr val="80808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4000"/>
        </a:buClr>
        <a:buSzPct val="135000"/>
        <a:buFont typeface="Times" charset="0"/>
        <a:buChar char="•"/>
        <a:defRPr sz="1600">
          <a:solidFill>
            <a:srgbClr val="80808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4000"/>
        </a:buClr>
        <a:buSzPct val="135000"/>
        <a:buFont typeface="Times" charset="0"/>
        <a:buChar char="•"/>
        <a:defRPr sz="1600">
          <a:solidFill>
            <a:srgbClr val="80808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4000"/>
        </a:buClr>
        <a:buSzPct val="135000"/>
        <a:buFont typeface="Times" charset="0"/>
        <a:buChar char="•"/>
        <a:defRPr sz="1600">
          <a:solidFill>
            <a:srgbClr val="80808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fhem.de/" TargetMode="External"/><Relationship Id="rId2" Type="http://schemas.openxmlformats.org/officeDocument/2006/relationships/hyperlink" Target="http://fhem.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intechblog.de/tag/fhem" TargetMode="External"/><Relationship Id="rId4" Type="http://schemas.openxmlformats.org/officeDocument/2006/relationships/hyperlink" Target="https://forum.fhem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FHEM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Eine Kurzvorstellung von</a:t>
            </a:r>
            <a:br>
              <a:rPr lang="de-DE" dirty="0" smtClean="0"/>
            </a:br>
            <a:r>
              <a:rPr lang="de-DE" dirty="0" smtClean="0"/>
              <a:t>Timo </a:t>
            </a:r>
            <a:r>
              <a:rPr lang="de-DE" dirty="0" smtClean="0"/>
              <a:t>Richter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2017/03/06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Leinwand per Knopfdruck 				runterfahren (Zielsetzung)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88" indent="0">
              <a:buNone/>
            </a:pPr>
            <a:r>
              <a:rPr lang="de-DE" dirty="0" smtClean="0"/>
              <a:t>Die Kinoleinwand im Wohnzimmer</a:t>
            </a:r>
            <a:br>
              <a:rPr lang="de-DE" dirty="0" smtClean="0"/>
            </a:br>
            <a:r>
              <a:rPr lang="de-DE" dirty="0" smtClean="0"/>
              <a:t>soll per Knopfdruck runtergefahren</a:t>
            </a:r>
            <a:br>
              <a:rPr lang="de-DE" dirty="0" smtClean="0"/>
            </a:br>
            <a:r>
              <a:rPr lang="de-DE" dirty="0" smtClean="0"/>
              <a:t>werden.</a:t>
            </a:r>
          </a:p>
          <a:p>
            <a:pPr marL="14288" indent="0">
              <a:buNone/>
            </a:pPr>
            <a:r>
              <a:rPr lang="de-DE" dirty="0" smtClean="0"/>
              <a:t>Um zu Verdunkeln, sollen alle</a:t>
            </a:r>
            <a:br>
              <a:rPr lang="de-DE" dirty="0" smtClean="0"/>
            </a:br>
            <a:r>
              <a:rPr lang="de-DE" dirty="0" smtClean="0"/>
              <a:t>Rollläden im Wohnzimmer</a:t>
            </a:r>
            <a:br>
              <a:rPr lang="de-DE" dirty="0" smtClean="0"/>
            </a:br>
            <a:r>
              <a:rPr lang="de-DE" dirty="0" smtClean="0"/>
              <a:t>geschlossen werden und das</a:t>
            </a:r>
            <a:br>
              <a:rPr lang="de-DE" dirty="0" smtClean="0"/>
            </a:br>
            <a:r>
              <a:rPr lang="de-DE" dirty="0" smtClean="0"/>
              <a:t>Deckenlicht nach 50 Sekunden</a:t>
            </a:r>
            <a:br>
              <a:rPr lang="de-DE" dirty="0" smtClean="0"/>
            </a:br>
            <a:r>
              <a:rPr lang="de-DE" dirty="0" smtClean="0"/>
              <a:t>abgeschaltet werden.</a:t>
            </a:r>
          </a:p>
          <a:p>
            <a:pPr marL="14288" indent="0">
              <a:buNone/>
            </a:pPr>
            <a:r>
              <a:rPr lang="de-DE" dirty="0" smtClean="0"/>
              <a:t>Die Rollläden sollen allerdings nicht geschlossen werden, wenn die zugehörige Terrassentür geöffnet ist.</a:t>
            </a:r>
            <a:endParaRPr lang="de-D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273324"/>
            <a:ext cx="4149313" cy="23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Beispiel: Leinwand per Knopfdruck 				runterfahren </a:t>
            </a:r>
            <a:r>
              <a:rPr lang="de-DE" dirty="0" smtClean="0"/>
              <a:t>(Code)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88" indent="0">
              <a:buNone/>
            </a:pPr>
            <a:r>
              <a:rPr lang="de-DE" dirty="0"/>
              <a:t>Sender.Fernbedienung.Button03:trigger</a:t>
            </a:r>
            <a:r>
              <a:rPr lang="de-DE" dirty="0" smtClean="0"/>
              <a:t>:.*</a:t>
            </a:r>
          </a:p>
          <a:p>
            <a:pPr marL="14288" indent="0">
              <a:buNone/>
            </a:pPr>
            <a:r>
              <a:rPr lang="de-DE" dirty="0" smtClean="0"/>
              <a:t>{</a:t>
            </a:r>
            <a:r>
              <a:rPr lang="de-DE" dirty="0" err="1"/>
              <a:t>if</a:t>
            </a:r>
            <a:r>
              <a:rPr lang="de-DE" dirty="0"/>
              <a:t> (</a:t>
            </a:r>
            <a:r>
              <a:rPr lang="de-DE" dirty="0" err="1"/>
              <a:t>isday</a:t>
            </a:r>
            <a:r>
              <a:rPr lang="de-DE" dirty="0"/>
              <a:t>() &amp;&amp; Value("</a:t>
            </a:r>
            <a:r>
              <a:rPr lang="de-DE" dirty="0" err="1"/>
              <a:t>EG.wz.Tuer.links</a:t>
            </a:r>
            <a:r>
              <a:rPr lang="de-DE" dirty="0"/>
              <a:t>") ne "open</a:t>
            </a:r>
            <a:r>
              <a:rPr lang="de-DE" dirty="0" smtClean="0"/>
              <a:t>")</a:t>
            </a:r>
          </a:p>
          <a:p>
            <a:pPr marL="14288" indent="0">
              <a:buNone/>
            </a:pPr>
            <a:r>
              <a:rPr lang="de-DE" dirty="0" smtClean="0"/>
              <a:t>	{</a:t>
            </a:r>
            <a:r>
              <a:rPr lang="de-DE" dirty="0" err="1"/>
              <a:t>fhem</a:t>
            </a:r>
            <a:r>
              <a:rPr lang="de-DE" dirty="0"/>
              <a:t>("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EG.wz.Rollladen.links</a:t>
            </a:r>
            <a:r>
              <a:rPr lang="de-DE" dirty="0"/>
              <a:t> off</a:t>
            </a:r>
            <a:r>
              <a:rPr lang="de-DE" dirty="0" smtClean="0"/>
              <a:t>")}};</a:t>
            </a:r>
          </a:p>
          <a:p>
            <a:pPr marL="14288" indent="0">
              <a:buNone/>
            </a:pPr>
            <a:r>
              <a:rPr lang="de-DE" dirty="0" smtClean="0"/>
              <a:t>{</a:t>
            </a:r>
            <a:r>
              <a:rPr lang="de-DE" dirty="0" err="1"/>
              <a:t>if</a:t>
            </a:r>
            <a:r>
              <a:rPr lang="de-DE" dirty="0"/>
              <a:t> (</a:t>
            </a:r>
            <a:r>
              <a:rPr lang="de-DE" dirty="0" err="1"/>
              <a:t>isday</a:t>
            </a:r>
            <a:r>
              <a:rPr lang="de-DE" dirty="0"/>
              <a:t>() &amp;&amp; Value("</a:t>
            </a:r>
            <a:r>
              <a:rPr lang="de-DE" dirty="0" err="1"/>
              <a:t>EG.wz.Tuer.mitte</a:t>
            </a:r>
            <a:r>
              <a:rPr lang="de-DE" dirty="0"/>
              <a:t>") ne "open</a:t>
            </a:r>
            <a:r>
              <a:rPr lang="de-DE" dirty="0" smtClean="0"/>
              <a:t>")</a:t>
            </a:r>
          </a:p>
          <a:p>
            <a:pPr marL="14288" indent="0">
              <a:buNone/>
            </a:pPr>
            <a:r>
              <a:rPr lang="de-DE" dirty="0" smtClean="0"/>
              <a:t>	{</a:t>
            </a:r>
            <a:r>
              <a:rPr lang="de-DE" dirty="0" err="1"/>
              <a:t>fhem</a:t>
            </a:r>
            <a:r>
              <a:rPr lang="de-DE" dirty="0"/>
              <a:t>("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EG.wz.Rollladen.mitte</a:t>
            </a:r>
            <a:r>
              <a:rPr lang="de-DE" dirty="0"/>
              <a:t> off</a:t>
            </a:r>
            <a:r>
              <a:rPr lang="de-DE" dirty="0" smtClean="0"/>
              <a:t>")}};</a:t>
            </a:r>
          </a:p>
          <a:p>
            <a:pPr marL="14288" indent="0">
              <a:buNone/>
            </a:pPr>
            <a:r>
              <a:rPr lang="de-DE" dirty="0" smtClean="0"/>
              <a:t>{</a:t>
            </a:r>
            <a:r>
              <a:rPr lang="de-DE" dirty="0" err="1"/>
              <a:t>if</a:t>
            </a:r>
            <a:r>
              <a:rPr lang="de-DE" dirty="0"/>
              <a:t> (!</a:t>
            </a:r>
            <a:r>
              <a:rPr lang="de-DE" dirty="0" err="1"/>
              <a:t>isday</a:t>
            </a:r>
            <a:r>
              <a:rPr lang="de-DE" dirty="0" smtClean="0"/>
              <a:t>())</a:t>
            </a:r>
          </a:p>
          <a:p>
            <a:pPr marL="14288" indent="0">
              <a:buNone/>
            </a:pPr>
            <a:r>
              <a:rPr lang="de-DE" dirty="0" smtClean="0"/>
              <a:t>	{</a:t>
            </a:r>
            <a:r>
              <a:rPr lang="de-DE" dirty="0" err="1"/>
              <a:t>fhem</a:t>
            </a:r>
            <a:r>
              <a:rPr lang="de-DE" dirty="0"/>
              <a:t>("</a:t>
            </a:r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Licht.Wohnzimmer.timer.off</a:t>
            </a:r>
            <a:r>
              <a:rPr lang="de-DE" dirty="0"/>
              <a:t> at +</a:t>
            </a:r>
            <a:r>
              <a:rPr lang="de-DE" dirty="0" smtClean="0"/>
              <a:t>00:00:50</a:t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/>
              <a:t>Licht.Wohnzimmer</a:t>
            </a:r>
            <a:r>
              <a:rPr lang="de-DE" dirty="0"/>
              <a:t> off</a:t>
            </a:r>
            <a:r>
              <a:rPr lang="de-DE" dirty="0" smtClean="0"/>
              <a:t>")}};</a:t>
            </a:r>
          </a:p>
          <a:p>
            <a:pPr marL="14288" indent="0">
              <a:buNone/>
            </a:pP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/>
              <a:t>EG.wz.Aktor.Leinwand</a:t>
            </a:r>
            <a:r>
              <a:rPr lang="de-DE" dirty="0"/>
              <a:t> off</a:t>
            </a:r>
          </a:p>
        </p:txBody>
      </p:sp>
    </p:spTree>
    <p:extLst>
      <p:ext uri="{BB962C8B-B14F-4D97-AF65-F5344CB8AC3E}">
        <p14:creationId xmlns:p14="http://schemas.microsoft.com/office/powerpoint/2010/main" val="225630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FHEM?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FHEM </a:t>
            </a:r>
            <a:r>
              <a:rPr lang="de-DE" dirty="0" smtClean="0"/>
              <a:t>ist </a:t>
            </a:r>
            <a:r>
              <a:rPr lang="de-DE" dirty="0"/>
              <a:t>ein in perl geschriebener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smtClean="0"/>
              <a:t>GPL </a:t>
            </a:r>
            <a:r>
              <a:rPr lang="de-DE" dirty="0"/>
              <a:t>lizensierter Server für </a:t>
            </a:r>
            <a:r>
              <a:rPr lang="de-DE" dirty="0" smtClean="0"/>
              <a:t>die</a:t>
            </a:r>
            <a:br>
              <a:rPr lang="de-DE" dirty="0" smtClean="0"/>
            </a:br>
            <a:r>
              <a:rPr lang="de-DE" dirty="0" smtClean="0"/>
              <a:t>Heimautomatisierung.</a:t>
            </a:r>
            <a:br>
              <a:rPr lang="de-DE" dirty="0" smtClean="0"/>
            </a:br>
            <a:r>
              <a:rPr lang="de-DE" dirty="0" smtClean="0"/>
              <a:t>Man </a:t>
            </a:r>
            <a:r>
              <a:rPr lang="de-DE" dirty="0"/>
              <a:t>kann mit </a:t>
            </a:r>
            <a:r>
              <a:rPr lang="de-DE" dirty="0" smtClean="0"/>
              <a:t>FHEM häufig auftretende</a:t>
            </a:r>
            <a:br>
              <a:rPr lang="de-DE" dirty="0" smtClean="0"/>
            </a:br>
            <a:r>
              <a:rPr lang="de-DE" dirty="0" smtClean="0"/>
              <a:t>Aufgaben automatisieren, wie z.B.</a:t>
            </a:r>
            <a:br>
              <a:rPr lang="de-DE" dirty="0" smtClean="0"/>
            </a:br>
            <a:r>
              <a:rPr lang="de-DE" dirty="0" smtClean="0"/>
              <a:t>Lampen </a:t>
            </a:r>
            <a:r>
              <a:rPr lang="de-DE" dirty="0"/>
              <a:t>/ Rollladen / Heizung / </a:t>
            </a:r>
            <a:r>
              <a:rPr lang="de-DE" dirty="0" smtClean="0"/>
              <a:t>usw.</a:t>
            </a:r>
            <a:br>
              <a:rPr lang="de-DE" dirty="0" smtClean="0"/>
            </a:br>
            <a:r>
              <a:rPr lang="de-DE" dirty="0" smtClean="0"/>
              <a:t>schalten</a:t>
            </a:r>
            <a:r>
              <a:rPr lang="de-DE" dirty="0"/>
              <a:t>, oder Ereignisse wie Temperatur </a:t>
            </a:r>
            <a:r>
              <a:rPr lang="de-DE" dirty="0" smtClean="0"/>
              <a:t>/</a:t>
            </a:r>
            <a:br>
              <a:rPr lang="de-DE" dirty="0" smtClean="0"/>
            </a:br>
            <a:r>
              <a:rPr lang="de-DE" dirty="0" smtClean="0"/>
              <a:t>Feuchtigkeit </a:t>
            </a:r>
            <a:r>
              <a:rPr lang="de-DE" dirty="0"/>
              <a:t>/ Stromverbrauch </a:t>
            </a:r>
            <a:r>
              <a:rPr lang="de-DE" dirty="0" smtClean="0"/>
              <a:t>protokollieren</a:t>
            </a:r>
            <a:br>
              <a:rPr lang="de-DE" dirty="0" smtClean="0"/>
            </a:br>
            <a:r>
              <a:rPr lang="de-DE" dirty="0" smtClean="0"/>
              <a:t>und </a:t>
            </a:r>
            <a:r>
              <a:rPr lang="de-DE" dirty="0"/>
              <a:t>visualisieren.</a:t>
            </a:r>
          </a:p>
          <a:p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7600" y="1153583"/>
            <a:ext cx="2295525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war der Ursprung von FHEM?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2005 von Rudolf </a:t>
            </a:r>
            <a:r>
              <a:rPr lang="de-DE" dirty="0"/>
              <a:t>König als Heizungssteuerung </a:t>
            </a:r>
            <a:r>
              <a:rPr lang="de-DE" dirty="0" smtClean="0"/>
              <a:t>begonnen</a:t>
            </a:r>
          </a:p>
          <a:p>
            <a:pPr marL="14288" indent="0">
              <a:buNone/>
            </a:pPr>
            <a:endParaRPr lang="de-DE" dirty="0" smtClean="0"/>
          </a:p>
          <a:p>
            <a:r>
              <a:rPr lang="de-DE" dirty="0" smtClean="0"/>
              <a:t>Zitat des Autors:</a:t>
            </a:r>
          </a:p>
          <a:p>
            <a:pPr marL="14288" indent="0">
              <a:buNone/>
            </a:pPr>
            <a:r>
              <a:rPr lang="de-DE" dirty="0" smtClean="0"/>
              <a:t>	</a:t>
            </a:r>
            <a:r>
              <a:rPr lang="de-DE" i="1" dirty="0" smtClean="0"/>
              <a:t>Mit einer "Freundlichen Hausautomatisierung</a:t>
            </a:r>
            <a:br>
              <a:rPr lang="de-DE" i="1" dirty="0" smtClean="0"/>
            </a:br>
            <a:r>
              <a:rPr lang="de-DE" i="1" dirty="0" smtClean="0"/>
              <a:t>	und Energie-Messung", von der man</a:t>
            </a:r>
            <a:br>
              <a:rPr lang="de-DE" i="1" dirty="0" smtClean="0"/>
            </a:br>
            <a:r>
              <a:rPr lang="de-DE" i="1" dirty="0" smtClean="0"/>
              <a:t>	manchmal liest, hatte das jedoch nichts zu tun.</a:t>
            </a:r>
            <a:br>
              <a:rPr lang="de-DE" i="1" dirty="0" smtClean="0"/>
            </a:br>
            <a:r>
              <a:rPr lang="de-DE" i="1" dirty="0" smtClean="0"/>
              <a:t>	Das Ganze wird übrigens [FEMM] </a:t>
            </a:r>
            <a:r>
              <a:rPr lang="de-DE" i="1" dirty="0" err="1" smtClean="0"/>
              <a:t>ausge</a:t>
            </a:r>
            <a:r>
              <a:rPr lang="de-DE" i="1" dirty="0" smtClean="0"/>
              <a:t>-</a:t>
            </a:r>
            <a:br>
              <a:rPr lang="de-DE" i="1" dirty="0" smtClean="0"/>
            </a:br>
            <a:r>
              <a:rPr lang="de-DE" i="1" dirty="0" smtClean="0"/>
              <a:t>	</a:t>
            </a:r>
            <a:r>
              <a:rPr lang="de-DE" i="1" dirty="0" err="1" smtClean="0"/>
              <a:t>sprochen</a:t>
            </a:r>
            <a:r>
              <a:rPr lang="de-DE" i="1" dirty="0" smtClean="0"/>
              <a:t>. Was verschiedene Aussprachen angeht, bin ich</a:t>
            </a:r>
            <a:br>
              <a:rPr lang="de-DE" i="1" dirty="0" smtClean="0"/>
            </a:br>
            <a:r>
              <a:rPr lang="de-DE" i="1" dirty="0" smtClean="0"/>
              <a:t>	grundsätzlich offen, im Fall von FHEM bestehe ich jedoch 	auf [FEMM] und möchte diese Variante auch durchsetzen.</a:t>
            </a:r>
            <a:endParaRPr lang="de-DE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9125" y="1993404"/>
            <a:ext cx="15240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4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3940" y="1345332"/>
            <a:ext cx="3419185" cy="249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braucht man für FHEM?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FHEM wird als Serveranwendung installiert und läuft z.B. auf:</a:t>
            </a:r>
          </a:p>
          <a:p>
            <a:pPr lvl="1"/>
            <a:r>
              <a:rPr lang="de-DE" dirty="0" err="1" smtClean="0"/>
              <a:t>Raspberry</a:t>
            </a:r>
            <a:r>
              <a:rPr lang="de-DE" dirty="0" smtClean="0"/>
              <a:t> PI (z.B. </a:t>
            </a:r>
            <a:r>
              <a:rPr lang="de-DE" dirty="0" err="1" smtClean="0"/>
              <a:t>Raspbian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NAS Systemen (z.B. </a:t>
            </a:r>
            <a:r>
              <a:rPr lang="de-DE" dirty="0" err="1" smtClean="0"/>
              <a:t>Synology</a:t>
            </a:r>
            <a:r>
              <a:rPr lang="de-DE" dirty="0" smtClean="0"/>
              <a:t>, NSLU2)</a:t>
            </a:r>
          </a:p>
          <a:p>
            <a:pPr lvl="1"/>
            <a:r>
              <a:rPr lang="de-DE" dirty="0" err="1" smtClean="0"/>
              <a:t>MacMini</a:t>
            </a:r>
            <a:endParaRPr lang="de-DE" dirty="0" smtClean="0"/>
          </a:p>
          <a:p>
            <a:pPr lvl="1"/>
            <a:r>
              <a:rPr lang="de-DE" dirty="0" smtClean="0"/>
              <a:t>PC (mit </a:t>
            </a:r>
            <a:r>
              <a:rPr lang="de-DE" dirty="0" err="1" smtClean="0"/>
              <a:t>cygwin</a:t>
            </a:r>
            <a:r>
              <a:rPr lang="de-DE" dirty="0" smtClean="0"/>
              <a:t>)</a:t>
            </a:r>
          </a:p>
          <a:p>
            <a:pPr lvl="1"/>
            <a:endParaRPr lang="de-DE" dirty="0"/>
          </a:p>
          <a:p>
            <a:r>
              <a:rPr lang="de-DE" dirty="0"/>
              <a:t>FHEM </a:t>
            </a:r>
            <a:r>
              <a:rPr lang="de-DE" dirty="0" smtClean="0"/>
              <a:t>braucht Kontakt zu den zu steuernden oder auszulesenden Elementen, zum Beispiel</a:t>
            </a:r>
          </a:p>
          <a:p>
            <a:pPr lvl="1"/>
            <a:r>
              <a:rPr lang="de-DE" dirty="0" smtClean="0"/>
              <a:t>per LAN oder WLAN</a:t>
            </a:r>
          </a:p>
          <a:p>
            <a:pPr lvl="1"/>
            <a:r>
              <a:rPr lang="de-DE" dirty="0"/>
              <a:t>p</a:t>
            </a:r>
            <a:r>
              <a:rPr lang="de-DE" dirty="0" smtClean="0"/>
              <a:t>er spezieller Funkempfänger (z.B. </a:t>
            </a:r>
            <a:r>
              <a:rPr lang="de-DE" dirty="0" err="1" smtClean="0"/>
              <a:t>HomeMatic</a:t>
            </a:r>
            <a:r>
              <a:rPr lang="de-DE" dirty="0" smtClean="0"/>
              <a:t> LAN-Adapter)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38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braucht man für FHEM</a:t>
            </a:r>
            <a:r>
              <a:rPr lang="de-DE" dirty="0" smtClean="0"/>
              <a:t>? – Fortsetzung -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88" indent="0">
              <a:buNone/>
            </a:pPr>
            <a:r>
              <a:rPr lang="de-DE" sz="4400" dirty="0" smtClean="0"/>
              <a:t>Geduld!</a:t>
            </a:r>
          </a:p>
          <a:p>
            <a:endParaRPr lang="de-DE" dirty="0" smtClean="0"/>
          </a:p>
          <a:p>
            <a:r>
              <a:rPr lang="de-DE" dirty="0" smtClean="0"/>
              <a:t>Wenig out-</a:t>
            </a:r>
            <a:r>
              <a:rPr lang="de-DE" dirty="0" err="1" smtClean="0"/>
              <a:t>of</a:t>
            </a:r>
            <a:r>
              <a:rPr lang="de-DE" dirty="0" smtClean="0"/>
              <a:t>-</a:t>
            </a:r>
            <a:r>
              <a:rPr lang="de-DE" dirty="0" err="1" smtClean="0"/>
              <a:t>the</a:t>
            </a:r>
            <a:r>
              <a:rPr lang="de-DE" dirty="0" smtClean="0"/>
              <a:t>-box</a:t>
            </a:r>
          </a:p>
          <a:p>
            <a:r>
              <a:rPr lang="de-DE" dirty="0" smtClean="0"/>
              <a:t>Perl- und </a:t>
            </a:r>
            <a:r>
              <a:rPr lang="de-DE" dirty="0" err="1" smtClean="0"/>
              <a:t>regex</a:t>
            </a:r>
            <a:r>
              <a:rPr lang="de-DE" dirty="0" smtClean="0"/>
              <a:t>-Wissen</a:t>
            </a:r>
            <a:br>
              <a:rPr lang="de-DE" dirty="0" smtClean="0"/>
            </a:br>
            <a:r>
              <a:rPr lang="de-DE" dirty="0" smtClean="0"/>
              <a:t>von Vorteil</a:t>
            </a:r>
          </a:p>
          <a:p>
            <a:r>
              <a:rPr lang="de-DE" dirty="0" smtClean="0"/>
              <a:t>Unübersichtliche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Oberfläche</a:t>
            </a:r>
          </a:p>
          <a:p>
            <a:r>
              <a:rPr lang="de-DE" dirty="0"/>
              <a:t>Kein „</a:t>
            </a:r>
            <a:r>
              <a:rPr lang="de-DE" dirty="0" err="1" smtClean="0"/>
              <a:t>Klickibunti</a:t>
            </a:r>
            <a:r>
              <a:rPr lang="de-DE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8339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kann FHEM (Features)?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Unterstützung vieler in der Hausautomation üblicher Protokolle, Fernseh- oder Audiogeräte, </a:t>
            </a:r>
            <a:r>
              <a:rPr lang="de-DE" dirty="0" smtClean="0"/>
              <a:t>Wetterdienste</a:t>
            </a:r>
            <a:r>
              <a:rPr lang="de-DE" dirty="0"/>
              <a:t> </a:t>
            </a:r>
            <a:r>
              <a:rPr lang="de-DE" dirty="0" smtClean="0"/>
              <a:t>und Online-Kalender.</a:t>
            </a:r>
          </a:p>
          <a:p>
            <a:endParaRPr lang="de-DE" dirty="0"/>
          </a:p>
          <a:p>
            <a:r>
              <a:rPr lang="de-DE" dirty="0" smtClean="0"/>
              <a:t>Ereignisse </a:t>
            </a:r>
            <a:r>
              <a:rPr lang="de-DE" dirty="0"/>
              <a:t>in Dateien oder Datenbanken loggen, optionale Filterung mit </a:t>
            </a:r>
            <a:r>
              <a:rPr lang="de-DE" dirty="0" err="1"/>
              <a:t>regexp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/>
              <a:t>Beim Auftreten definierbarer Ereignisse </a:t>
            </a:r>
            <a:r>
              <a:rPr lang="de-DE" dirty="0" smtClean="0"/>
              <a:t>Skripte </a:t>
            </a:r>
            <a:r>
              <a:rPr lang="de-DE" dirty="0"/>
              <a:t>starten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/>
              <a:t>Zeitabhängige Befehle (</a:t>
            </a:r>
            <a:r>
              <a:rPr lang="de-DE" dirty="0" smtClean="0"/>
              <a:t>z.B. Rollläden bei Sonnenuntergang schließen).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6853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kann FHEM (Features</a:t>
            </a:r>
            <a:r>
              <a:rPr lang="de-DE" dirty="0" smtClean="0"/>
              <a:t>)? – Fortsetzung -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Diverse </a:t>
            </a:r>
            <a:r>
              <a:rPr lang="de-DE" dirty="0"/>
              <a:t>Schnittstellen: ASCII, JSON, XML, jeweils über TCP/IP, SSL, HTTP oder HTTPS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/>
              <a:t>Modulare Architektur mit </a:t>
            </a:r>
            <a:r>
              <a:rPr lang="de-DE" dirty="0" smtClean="0"/>
              <a:t>über</a:t>
            </a:r>
            <a:br>
              <a:rPr lang="de-DE" dirty="0" smtClean="0"/>
            </a:br>
            <a:r>
              <a:rPr lang="de-DE" dirty="0" smtClean="0"/>
              <a:t>150 </a:t>
            </a:r>
            <a:r>
              <a:rPr lang="de-DE" dirty="0"/>
              <a:t>Modulen für </a:t>
            </a:r>
            <a:r>
              <a:rPr lang="de-DE" dirty="0" smtClean="0"/>
              <a:t>die unterschiedlichen</a:t>
            </a:r>
            <a:br>
              <a:rPr lang="de-DE" dirty="0" smtClean="0"/>
            </a:br>
            <a:r>
              <a:rPr lang="de-DE" dirty="0" smtClean="0"/>
              <a:t>Geräte oder Hilfsdienste</a:t>
            </a:r>
            <a:r>
              <a:rPr lang="de-DE" dirty="0"/>
              <a:t>.</a:t>
            </a:r>
          </a:p>
          <a:p>
            <a:endParaRPr lang="de-DE" dirty="0" smtClean="0"/>
          </a:p>
          <a:p>
            <a:r>
              <a:rPr lang="de-DE" dirty="0" smtClean="0"/>
              <a:t>Viele </a:t>
            </a:r>
            <a:r>
              <a:rPr lang="de-DE" dirty="0" err="1"/>
              <a:t>Frontends</a:t>
            </a:r>
            <a:r>
              <a:rPr lang="de-DE" dirty="0"/>
              <a:t> zur </a:t>
            </a:r>
            <a:r>
              <a:rPr lang="de-DE" dirty="0" smtClean="0"/>
              <a:t>Visualisierung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/>
              <a:t>z.B. FTUI</a:t>
            </a:r>
            <a:r>
              <a:rPr lang="de-DE" dirty="0" smtClean="0"/>
              <a:t>).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1882" y="2209428"/>
            <a:ext cx="3400597" cy="240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Welche Protokolle spricht FHEM?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88" indent="0">
              <a:buNone/>
            </a:pPr>
            <a:r>
              <a:rPr lang="de-DE" sz="1800" b="1" dirty="0" smtClean="0"/>
              <a:t>Beispiele:</a:t>
            </a:r>
          </a:p>
          <a:p>
            <a:r>
              <a:rPr lang="de-DE" sz="1600" dirty="0" smtClean="0"/>
              <a:t>eQ3 </a:t>
            </a:r>
            <a:r>
              <a:rPr lang="de-DE" sz="1600" dirty="0"/>
              <a:t>spezifisch: FS20, </a:t>
            </a:r>
            <a:r>
              <a:rPr lang="de-DE" sz="1600" dirty="0" err="1"/>
              <a:t>HomeMatic</a:t>
            </a:r>
            <a:r>
              <a:rPr lang="de-DE" sz="1600" dirty="0"/>
              <a:t>, MAX!, EM1000, FHT80b, HMS, S300, ESA2000</a:t>
            </a:r>
          </a:p>
          <a:p>
            <a:r>
              <a:rPr lang="de-DE" sz="1600" dirty="0"/>
              <a:t>KNX, </a:t>
            </a:r>
            <a:r>
              <a:rPr lang="de-DE" sz="1600" dirty="0" err="1"/>
              <a:t>ZWave</a:t>
            </a:r>
            <a:r>
              <a:rPr lang="de-DE" sz="1600" dirty="0"/>
              <a:t>, </a:t>
            </a:r>
            <a:r>
              <a:rPr lang="de-DE" sz="1600" dirty="0" err="1"/>
              <a:t>EnOcean</a:t>
            </a:r>
            <a:r>
              <a:rPr lang="de-DE" sz="1600" dirty="0"/>
              <a:t>, X10, </a:t>
            </a:r>
            <a:r>
              <a:rPr lang="de-DE" sz="1600" dirty="0" err="1"/>
              <a:t>FRITZ!Dect</a:t>
            </a:r>
            <a:r>
              <a:rPr lang="de-DE" sz="1600" dirty="0"/>
              <a:t>, Intertechno, </a:t>
            </a:r>
            <a:r>
              <a:rPr lang="de-DE" sz="1600" dirty="0" err="1"/>
              <a:t>HomeEasy</a:t>
            </a:r>
            <a:r>
              <a:rPr lang="de-DE" sz="1600" dirty="0"/>
              <a:t>, Philipps HUE</a:t>
            </a:r>
          </a:p>
          <a:p>
            <a:r>
              <a:rPr lang="de-DE" sz="1600" dirty="0"/>
              <a:t>1Wire, </a:t>
            </a:r>
            <a:r>
              <a:rPr lang="de-DE" sz="1600" dirty="0" err="1"/>
              <a:t>Firmata</a:t>
            </a:r>
            <a:r>
              <a:rPr lang="de-DE" sz="1600" dirty="0"/>
              <a:t>, </a:t>
            </a:r>
            <a:r>
              <a:rPr lang="de-DE" sz="1600" dirty="0" err="1"/>
              <a:t>webio</a:t>
            </a:r>
            <a:r>
              <a:rPr lang="de-DE" sz="1600" dirty="0"/>
              <a:t>, </a:t>
            </a:r>
            <a:r>
              <a:rPr lang="de-DE" sz="1600" dirty="0" err="1"/>
              <a:t>panStamp</a:t>
            </a:r>
            <a:r>
              <a:rPr lang="de-DE" sz="1600" dirty="0"/>
              <a:t>, LIRC, </a:t>
            </a:r>
            <a:r>
              <a:rPr lang="de-DE" sz="1600" dirty="0" err="1"/>
              <a:t>JeeLink</a:t>
            </a:r>
            <a:r>
              <a:rPr lang="de-DE" sz="1600" dirty="0"/>
              <a:t>, RFXCOM/RFXTRX, </a:t>
            </a:r>
            <a:r>
              <a:rPr lang="de-DE" sz="1600" dirty="0" err="1"/>
              <a:t>TellStick</a:t>
            </a:r>
            <a:endParaRPr lang="de-DE" sz="1600" dirty="0"/>
          </a:p>
          <a:p>
            <a:r>
              <a:rPr lang="de-DE" sz="1600" dirty="0"/>
              <a:t>Davis VantagePro2, Oregon Scientific, </a:t>
            </a:r>
            <a:r>
              <a:rPr lang="de-DE" sz="1600" dirty="0" err="1"/>
              <a:t>Allnet</a:t>
            </a:r>
            <a:endParaRPr lang="de-DE" sz="1600" dirty="0"/>
          </a:p>
          <a:p>
            <a:r>
              <a:rPr lang="de-DE" sz="1600" dirty="0"/>
              <a:t>Fernseher von Samsung/Panasonic/LG/Philips, Geräte von </a:t>
            </a:r>
            <a:r>
              <a:rPr lang="de-DE" sz="1600" dirty="0" err="1"/>
              <a:t>Sonos</a:t>
            </a:r>
            <a:r>
              <a:rPr lang="de-DE" sz="1600" dirty="0"/>
              <a:t>/</a:t>
            </a:r>
            <a:r>
              <a:rPr lang="de-DE" sz="1600" dirty="0" err="1"/>
              <a:t>Squeezebox</a:t>
            </a:r>
            <a:r>
              <a:rPr lang="de-DE" sz="1600" dirty="0"/>
              <a:t>, Verstärker von YAMAHA/</a:t>
            </a:r>
            <a:r>
              <a:rPr lang="de-DE" sz="1600" dirty="0" err="1"/>
              <a:t>Denon</a:t>
            </a:r>
            <a:r>
              <a:rPr lang="de-DE" sz="1600" dirty="0"/>
              <a:t>/</a:t>
            </a:r>
            <a:r>
              <a:rPr lang="de-DE" sz="1600" dirty="0" err="1"/>
              <a:t>Onkyo</a:t>
            </a:r>
            <a:r>
              <a:rPr lang="de-DE" sz="1600" dirty="0"/>
              <a:t>, iTunes/</a:t>
            </a:r>
            <a:r>
              <a:rPr lang="de-DE" sz="1600" dirty="0" err="1"/>
              <a:t>AppleTV</a:t>
            </a:r>
            <a:r>
              <a:rPr lang="de-DE" sz="1600" dirty="0"/>
              <a:t>, Enigma2, </a:t>
            </a:r>
            <a:r>
              <a:rPr lang="de-DE" sz="1600" dirty="0" smtClean="0"/>
              <a:t>XBMC</a:t>
            </a:r>
          </a:p>
          <a:p>
            <a:endParaRPr lang="de-DE" sz="1600" dirty="0" smtClean="0"/>
          </a:p>
          <a:p>
            <a:pPr marL="14288" indent="0">
              <a:buNone/>
            </a:pPr>
            <a:endParaRPr lang="de-DE" sz="1600" dirty="0"/>
          </a:p>
          <a:p>
            <a:pPr marL="14288" indent="0">
              <a:buNone/>
            </a:pPr>
            <a:r>
              <a:rPr lang="de-DE" sz="1800" dirty="0" smtClean="0"/>
              <a:t>Dadurch, dass FHEM modular aufgebaut ist, kommen ständig neue hinzu.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73448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 bekomme ich Hilfe zu FHEM?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Homepage </a:t>
            </a:r>
            <a:r>
              <a:rPr lang="de-DE" dirty="0"/>
              <a:t>(</a:t>
            </a:r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fhem.de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Wiki </a:t>
            </a:r>
            <a:r>
              <a:rPr lang="de-DE" dirty="0"/>
              <a:t>(</a:t>
            </a: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wiki.fhem.de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~ 700 Seiten Hilfe und Dokumentation</a:t>
            </a:r>
          </a:p>
          <a:p>
            <a:endParaRPr lang="de-DE" dirty="0" smtClean="0"/>
          </a:p>
          <a:p>
            <a:r>
              <a:rPr lang="de-DE" dirty="0" smtClean="0"/>
              <a:t>Community Forum </a:t>
            </a:r>
            <a:r>
              <a:rPr lang="de-DE" dirty="0"/>
              <a:t>(</a:t>
            </a: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forum.fhem.de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Über 10.000 Mitglieder</a:t>
            </a:r>
          </a:p>
          <a:p>
            <a:pPr lvl="1"/>
            <a:r>
              <a:rPr lang="de-DE" dirty="0" smtClean="0"/>
              <a:t>Täglich über 500 Mitglieder online</a:t>
            </a:r>
          </a:p>
          <a:p>
            <a:endParaRPr lang="de-DE" dirty="0" smtClean="0"/>
          </a:p>
          <a:p>
            <a:r>
              <a:rPr lang="de-DE" dirty="0" smtClean="0"/>
              <a:t>Blogs </a:t>
            </a:r>
            <a:r>
              <a:rPr lang="de-DE" dirty="0"/>
              <a:t>(z.B. </a:t>
            </a:r>
            <a:r>
              <a:rPr lang="de-DE" dirty="0">
                <a:hlinkClick r:id="rId5"/>
              </a:rPr>
              <a:t>http://</a:t>
            </a:r>
            <a:r>
              <a:rPr lang="de-DE" dirty="0" smtClean="0">
                <a:hlinkClick r:id="rId5"/>
              </a:rPr>
              <a:t>www.meintechblog.de/tag/fhem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9720556"/>
      </p:ext>
    </p:extLst>
  </p:cSld>
  <p:clrMapOvr>
    <a:masterClrMapping/>
  </p:clrMapOvr>
</p:sld>
</file>

<file path=ppt/theme/theme1.xml><?xml version="1.0" encoding="utf-8"?>
<a:theme xmlns:a="http://schemas.openxmlformats.org/drawingml/2006/main" name="Hackerspace Folienmaster">
  <a:themeElements>
    <a:clrScheme name="QSC_PPT 13">
      <a:dk1>
        <a:srgbClr val="808080"/>
      </a:dk1>
      <a:lt1>
        <a:srgbClr val="FFFFFF"/>
      </a:lt1>
      <a:dk2>
        <a:srgbClr val="F2F2F2"/>
      </a:dk2>
      <a:lt2>
        <a:srgbClr val="C0C0C0"/>
      </a:lt2>
      <a:accent1>
        <a:srgbClr val="FFE1C3"/>
      </a:accent1>
      <a:accent2>
        <a:srgbClr val="FF4000"/>
      </a:accent2>
      <a:accent3>
        <a:srgbClr val="FFFFFF"/>
      </a:accent3>
      <a:accent4>
        <a:srgbClr val="6C6C6C"/>
      </a:accent4>
      <a:accent5>
        <a:srgbClr val="FFEEDE"/>
      </a:accent5>
      <a:accent6>
        <a:srgbClr val="E73900"/>
      </a:accent6>
      <a:hlink>
        <a:srgbClr val="B3000F"/>
      </a:hlink>
      <a:folHlink>
        <a:srgbClr val="DF103B"/>
      </a:folHlink>
    </a:clrScheme>
    <a:fontScheme name="1_Standard">
      <a:majorFont>
        <a:latin typeface="Courier New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QSC_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SC_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SC_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SC_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SC_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SC_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SC_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SC_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SC_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SC_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SC_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SC_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SC_PPT 13">
        <a:dk1>
          <a:srgbClr val="808080"/>
        </a:dk1>
        <a:lt1>
          <a:srgbClr val="FFFFFF"/>
        </a:lt1>
        <a:dk2>
          <a:srgbClr val="F2F2F2"/>
        </a:dk2>
        <a:lt2>
          <a:srgbClr val="C0C0C0"/>
        </a:lt2>
        <a:accent1>
          <a:srgbClr val="FFE1C3"/>
        </a:accent1>
        <a:accent2>
          <a:srgbClr val="FF4000"/>
        </a:accent2>
        <a:accent3>
          <a:srgbClr val="FFFFFF"/>
        </a:accent3>
        <a:accent4>
          <a:srgbClr val="6C6C6C"/>
        </a:accent4>
        <a:accent5>
          <a:srgbClr val="FFEEDE"/>
        </a:accent5>
        <a:accent6>
          <a:srgbClr val="E73900"/>
        </a:accent6>
        <a:hlink>
          <a:srgbClr val="B3000F"/>
        </a:hlink>
        <a:folHlink>
          <a:srgbClr val="DF10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Hackerspace</Template>
  <TotalTime>0</TotalTime>
  <Words>369</Words>
  <Application>Microsoft Office PowerPoint</Application>
  <PresentationFormat>Bildschirmpräsentation (16:10)</PresentationFormat>
  <Paragraphs>75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Hackerspace Folienmaster</vt:lpstr>
      <vt:lpstr>FHEM</vt:lpstr>
      <vt:lpstr>Was ist FHEM?</vt:lpstr>
      <vt:lpstr>Was war der Ursprung von FHEM?</vt:lpstr>
      <vt:lpstr>Was braucht man für FHEM?</vt:lpstr>
      <vt:lpstr>Was braucht man für FHEM? – Fortsetzung -</vt:lpstr>
      <vt:lpstr>Was kann FHEM (Features)?</vt:lpstr>
      <vt:lpstr>Was kann FHEM (Features)? – Fortsetzung -</vt:lpstr>
      <vt:lpstr>Welche Protokolle spricht FHEM?</vt:lpstr>
      <vt:lpstr>Wo bekomme ich Hilfe zu FHEM?</vt:lpstr>
      <vt:lpstr>Beispiel: Leinwand per Knopfdruck     runterfahren (Zielsetzung)</vt:lpstr>
      <vt:lpstr>Beispiel: Leinwand per Knopfdruck     runterfahren (Code)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2017-03-05T15:44:27Z</dcterms:created>
  <dcterms:modified xsi:type="dcterms:W3CDTF">2017-03-22T12:33:55Z</dcterms:modified>
</cp:coreProperties>
</file>